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1"/>
  </p:notesMasterIdLst>
  <p:sldIdLst>
    <p:sldId id="346" r:id="rId2"/>
    <p:sldId id="2341" r:id="rId3"/>
    <p:sldId id="2336" r:id="rId4"/>
    <p:sldId id="2343" r:id="rId5"/>
    <p:sldId id="2353" r:id="rId6"/>
    <p:sldId id="2354" r:id="rId7"/>
    <p:sldId id="2346" r:id="rId8"/>
    <p:sldId id="2345" r:id="rId9"/>
    <p:sldId id="2347" r:id="rId10"/>
    <p:sldId id="2355" r:id="rId11"/>
    <p:sldId id="2349" r:id="rId12"/>
    <p:sldId id="2536" r:id="rId13"/>
    <p:sldId id="2357" r:id="rId14"/>
    <p:sldId id="2365" r:id="rId15"/>
    <p:sldId id="2364" r:id="rId16"/>
    <p:sldId id="2359" r:id="rId17"/>
    <p:sldId id="2370" r:id="rId18"/>
    <p:sldId id="2374" r:id="rId19"/>
    <p:sldId id="2389" r:id="rId20"/>
    <p:sldId id="2376" r:id="rId21"/>
    <p:sldId id="2418" r:id="rId22"/>
    <p:sldId id="2385" r:id="rId23"/>
    <p:sldId id="2406" r:id="rId24"/>
    <p:sldId id="2413" r:id="rId25"/>
    <p:sldId id="2420" r:id="rId26"/>
    <p:sldId id="2402" r:id="rId27"/>
    <p:sldId id="4310" r:id="rId28"/>
    <p:sldId id="4312" r:id="rId29"/>
    <p:sldId id="2423" r:id="rId30"/>
    <p:sldId id="2425" r:id="rId31"/>
    <p:sldId id="4331" r:id="rId32"/>
    <p:sldId id="4332" r:id="rId33"/>
    <p:sldId id="4333" r:id="rId34"/>
    <p:sldId id="2430" r:id="rId35"/>
    <p:sldId id="2414" r:id="rId36"/>
    <p:sldId id="2438" r:id="rId37"/>
    <p:sldId id="2416" r:id="rId38"/>
    <p:sldId id="2465" r:id="rId39"/>
    <p:sldId id="2466" r:id="rId40"/>
    <p:sldId id="2470" r:id="rId41"/>
    <p:sldId id="2472" r:id="rId42"/>
    <p:sldId id="2539" r:id="rId43"/>
    <p:sldId id="2569" r:id="rId44"/>
    <p:sldId id="2541" r:id="rId45"/>
    <p:sldId id="2512" r:id="rId46"/>
    <p:sldId id="2513" r:id="rId47"/>
    <p:sldId id="2562" r:id="rId48"/>
    <p:sldId id="2563" r:id="rId49"/>
    <p:sldId id="4325" r:id="rId50"/>
    <p:sldId id="2552" r:id="rId51"/>
    <p:sldId id="2553" r:id="rId52"/>
    <p:sldId id="4338" r:id="rId53"/>
    <p:sldId id="2568" r:id="rId54"/>
    <p:sldId id="4339" r:id="rId55"/>
    <p:sldId id="4340" r:id="rId56"/>
    <p:sldId id="4341" r:id="rId57"/>
    <p:sldId id="4346" r:id="rId58"/>
    <p:sldId id="4347" r:id="rId59"/>
    <p:sldId id="4348" r:id="rId60"/>
    <p:sldId id="4343" r:id="rId61"/>
    <p:sldId id="4351" r:id="rId62"/>
    <p:sldId id="4352" r:id="rId63"/>
    <p:sldId id="4344" r:id="rId64"/>
    <p:sldId id="4356" r:id="rId65"/>
    <p:sldId id="4355" r:id="rId66"/>
    <p:sldId id="4357" r:id="rId67"/>
    <p:sldId id="4358" r:id="rId68"/>
    <p:sldId id="4360" r:id="rId69"/>
    <p:sldId id="4362" r:id="rId70"/>
    <p:sldId id="4361" r:id="rId71"/>
    <p:sldId id="4359" r:id="rId72"/>
    <p:sldId id="4349" r:id="rId73"/>
    <p:sldId id="4353" r:id="rId74"/>
    <p:sldId id="4363" r:id="rId75"/>
    <p:sldId id="4365" r:id="rId76"/>
    <p:sldId id="4364" r:id="rId77"/>
    <p:sldId id="4354" r:id="rId78"/>
    <p:sldId id="4326" r:id="rId79"/>
    <p:sldId id="2797" r:id="rId80"/>
    <p:sldId id="2798" r:id="rId81"/>
    <p:sldId id="2799" r:id="rId82"/>
    <p:sldId id="4366" r:id="rId83"/>
    <p:sldId id="2800" r:id="rId84"/>
    <p:sldId id="2801" r:id="rId85"/>
    <p:sldId id="4367" r:id="rId86"/>
    <p:sldId id="4368" r:id="rId87"/>
    <p:sldId id="2583" r:id="rId88"/>
    <p:sldId id="4369" r:id="rId89"/>
    <p:sldId id="4371" r:id="rId90"/>
    <p:sldId id="2589" r:id="rId91"/>
    <p:sldId id="2584" r:id="rId92"/>
    <p:sldId id="2590" r:id="rId93"/>
    <p:sldId id="2777" r:id="rId94"/>
    <p:sldId id="2778" r:id="rId95"/>
    <p:sldId id="2766" r:id="rId96"/>
    <p:sldId id="2779" r:id="rId97"/>
    <p:sldId id="2754" r:id="rId98"/>
    <p:sldId id="2780" r:id="rId99"/>
    <p:sldId id="2755" r:id="rId100"/>
    <p:sldId id="2781" r:id="rId101"/>
    <p:sldId id="2782" r:id="rId102"/>
    <p:sldId id="2783" r:id="rId103"/>
    <p:sldId id="2789" r:id="rId104"/>
    <p:sldId id="4372" r:id="rId105"/>
    <p:sldId id="2790" r:id="rId106"/>
    <p:sldId id="2791" r:id="rId107"/>
    <p:sldId id="2792" r:id="rId108"/>
    <p:sldId id="2793" r:id="rId109"/>
    <p:sldId id="2795" r:id="rId110"/>
    <p:sldId id="2794" r:id="rId111"/>
    <p:sldId id="2585" r:id="rId112"/>
    <p:sldId id="2530" r:id="rId113"/>
    <p:sldId id="2744" r:id="rId114"/>
    <p:sldId id="2745" r:id="rId115"/>
    <p:sldId id="4373" r:id="rId116"/>
    <p:sldId id="2810" r:id="rId117"/>
    <p:sldId id="2730" r:id="rId118"/>
    <p:sldId id="2811" r:id="rId119"/>
    <p:sldId id="2804" r:id="rId120"/>
    <p:sldId id="2805" r:id="rId121"/>
    <p:sldId id="2806" r:id="rId122"/>
    <p:sldId id="2807" r:id="rId123"/>
    <p:sldId id="2808" r:id="rId124"/>
    <p:sldId id="2815" r:id="rId125"/>
    <p:sldId id="2813" r:id="rId126"/>
    <p:sldId id="4374" r:id="rId127"/>
    <p:sldId id="4382" r:id="rId128"/>
    <p:sldId id="4381" r:id="rId129"/>
    <p:sldId id="2814" r:id="rId130"/>
    <p:sldId id="2809" r:id="rId131"/>
    <p:sldId id="2853" r:id="rId132"/>
    <p:sldId id="2854" r:id="rId133"/>
    <p:sldId id="2858" r:id="rId134"/>
    <p:sldId id="2859" r:id="rId135"/>
    <p:sldId id="2841" r:id="rId136"/>
    <p:sldId id="2844" r:id="rId137"/>
    <p:sldId id="2860" r:id="rId138"/>
    <p:sldId id="2861" r:id="rId139"/>
    <p:sldId id="2862" r:id="rId140"/>
    <p:sldId id="2821" r:id="rId141"/>
    <p:sldId id="2863" r:id="rId142"/>
    <p:sldId id="2834" r:id="rId143"/>
    <p:sldId id="2866" r:id="rId144"/>
    <p:sldId id="2835" r:id="rId145"/>
    <p:sldId id="2864" r:id="rId146"/>
    <p:sldId id="2836" r:id="rId147"/>
    <p:sldId id="2865" r:id="rId148"/>
    <p:sldId id="2837" r:id="rId149"/>
    <p:sldId id="4335" r:id="rId150"/>
    <p:sldId id="2885" r:id="rId151"/>
    <p:sldId id="2596" r:id="rId152"/>
    <p:sldId id="2881" r:id="rId153"/>
    <p:sldId id="4336" r:id="rId154"/>
    <p:sldId id="2882" r:id="rId155"/>
    <p:sldId id="4337" r:id="rId156"/>
    <p:sldId id="2878" r:id="rId157"/>
    <p:sldId id="2879" r:id="rId158"/>
    <p:sldId id="1989" r:id="rId159"/>
    <p:sldId id="2895" r:id="rId160"/>
    <p:sldId id="2874" r:id="rId161"/>
    <p:sldId id="2876" r:id="rId162"/>
    <p:sldId id="2904" r:id="rId163"/>
    <p:sldId id="2896" r:id="rId164"/>
    <p:sldId id="2905" r:id="rId165"/>
    <p:sldId id="2897" r:id="rId166"/>
    <p:sldId id="2906" r:id="rId167"/>
    <p:sldId id="2898" r:id="rId168"/>
    <p:sldId id="2899" r:id="rId169"/>
    <p:sldId id="2900" r:id="rId170"/>
    <p:sldId id="2902" r:id="rId171"/>
    <p:sldId id="2880" r:id="rId172"/>
    <p:sldId id="2871" r:id="rId173"/>
    <p:sldId id="2884" r:id="rId174"/>
    <p:sldId id="2869" r:id="rId175"/>
    <p:sldId id="2872" r:id="rId176"/>
    <p:sldId id="2873" r:id="rId177"/>
    <p:sldId id="2870" r:id="rId178"/>
    <p:sldId id="2887" r:id="rId179"/>
    <p:sldId id="2888" r:id="rId180"/>
    <p:sldId id="2889" r:id="rId181"/>
    <p:sldId id="2890" r:id="rId182"/>
    <p:sldId id="2839" r:id="rId183"/>
    <p:sldId id="2893" r:id="rId184"/>
    <p:sldId id="2894" r:id="rId185"/>
    <p:sldId id="2903" r:id="rId186"/>
    <p:sldId id="4375" r:id="rId187"/>
    <p:sldId id="2910" r:id="rId188"/>
    <p:sldId id="4376" r:id="rId189"/>
    <p:sldId id="2923" r:id="rId190"/>
    <p:sldId id="2945" r:id="rId191"/>
    <p:sldId id="2947" r:id="rId192"/>
    <p:sldId id="2948" r:id="rId193"/>
    <p:sldId id="2949" r:id="rId194"/>
    <p:sldId id="4377" r:id="rId195"/>
    <p:sldId id="4378" r:id="rId196"/>
    <p:sldId id="2950" r:id="rId197"/>
    <p:sldId id="2951" r:id="rId198"/>
    <p:sldId id="2952" r:id="rId199"/>
    <p:sldId id="2953" r:id="rId200"/>
    <p:sldId id="2954" r:id="rId201"/>
    <p:sldId id="2955" r:id="rId202"/>
    <p:sldId id="2924" r:id="rId203"/>
    <p:sldId id="2925" r:id="rId204"/>
    <p:sldId id="2956" r:id="rId205"/>
    <p:sldId id="2926" r:id="rId206"/>
    <p:sldId id="2927" r:id="rId207"/>
    <p:sldId id="2957" r:id="rId208"/>
    <p:sldId id="2928" r:id="rId209"/>
    <p:sldId id="2941" r:id="rId210"/>
    <p:sldId id="2942" r:id="rId211"/>
    <p:sldId id="2943" r:id="rId212"/>
    <p:sldId id="2944" r:id="rId213"/>
    <p:sldId id="2960" r:id="rId214"/>
    <p:sldId id="2961" r:id="rId215"/>
    <p:sldId id="2962" r:id="rId216"/>
    <p:sldId id="2963" r:id="rId217"/>
    <p:sldId id="2964" r:id="rId218"/>
    <p:sldId id="2965" r:id="rId219"/>
    <p:sldId id="2966" r:id="rId220"/>
    <p:sldId id="2967" r:id="rId221"/>
    <p:sldId id="2968" r:id="rId222"/>
    <p:sldId id="2969" r:id="rId223"/>
    <p:sldId id="2970" r:id="rId224"/>
    <p:sldId id="2971" r:id="rId225"/>
    <p:sldId id="2972" r:id="rId226"/>
    <p:sldId id="2974" r:id="rId227"/>
    <p:sldId id="2975" r:id="rId228"/>
    <p:sldId id="2976" r:id="rId229"/>
    <p:sldId id="2977" r:id="rId230"/>
    <p:sldId id="2978" r:id="rId231"/>
    <p:sldId id="2979" r:id="rId232"/>
    <p:sldId id="2980" r:id="rId233"/>
    <p:sldId id="2981" r:id="rId234"/>
    <p:sldId id="2973" r:id="rId235"/>
    <p:sldId id="2982" r:id="rId236"/>
    <p:sldId id="2984" r:id="rId237"/>
    <p:sldId id="2985" r:id="rId238"/>
    <p:sldId id="2986" r:id="rId239"/>
    <p:sldId id="2987" r:id="rId240"/>
    <p:sldId id="2988" r:id="rId241"/>
    <p:sldId id="2989" r:id="rId242"/>
    <p:sldId id="2990" r:id="rId243"/>
    <p:sldId id="2991" r:id="rId244"/>
    <p:sldId id="2992" r:id="rId245"/>
    <p:sldId id="2993" r:id="rId246"/>
    <p:sldId id="2994" r:id="rId247"/>
    <p:sldId id="2995" r:id="rId248"/>
    <p:sldId id="2996" r:id="rId249"/>
    <p:sldId id="4305" r:id="rId250"/>
  </p:sldIdLst>
  <p:sldSz cx="12192000" cy="6858000"/>
  <p:notesSz cx="6858000" cy="9144000"/>
  <p:embeddedFontLst>
    <p:embeddedFont>
      <p:font typeface="Calibri" panose="020F0502020204030204" pitchFamily="34" charset="0"/>
      <p:regular r:id="rId252"/>
      <p:bold r:id="rId253"/>
      <p:italic r:id="rId254"/>
      <p:boldItalic r:id="rId255"/>
    </p:embeddedFont>
    <p:embeddedFont>
      <p:font typeface="Consolas" panose="020B0609020204030204" pitchFamily="49" charset="0"/>
      <p:regular r:id="rId256"/>
      <p:bold r:id="rId257"/>
      <p:italic r:id="rId258"/>
      <p:boldItalic r:id="rId259"/>
    </p:embeddedFont>
    <p:embeddedFont>
      <p:font typeface="나눔스퀘어 Bold" panose="020B0600000101010101" pitchFamily="50" charset="-127"/>
      <p:bold r:id="rId260"/>
    </p:embeddedFont>
    <p:embeddedFont>
      <p:font typeface="나눔스퀘어 ExtraBold" panose="020B0600000101010101" pitchFamily="50" charset="-127"/>
      <p:bold r:id="rId261"/>
    </p:embeddedFont>
    <p:embeddedFont>
      <p:font typeface="나눔스퀘어_ac Bold" panose="020B0600000101010101" pitchFamily="50" charset="-127"/>
      <p:bold r:id="rId262"/>
    </p:embeddedFont>
    <p:embeddedFont>
      <p:font typeface="맑은 고딕" panose="020B0503020000020004" pitchFamily="50" charset="-127"/>
      <p:regular r:id="rId263"/>
      <p:bold r:id="rId2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7EFF80"/>
    <a:srgbClr val="FEFF7F"/>
    <a:srgbClr val="000072"/>
    <a:srgbClr val="FEFEFE"/>
    <a:srgbClr val="0741E6"/>
    <a:srgbClr val="62362D"/>
    <a:srgbClr val="FBD8D7"/>
    <a:srgbClr val="603432"/>
    <a:srgbClr val="6B3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268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font" Target="fonts/font7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font" Target="fonts/font8.fntdata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font" Target="fonts/font9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font" Target="fonts/font10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font" Target="fonts/font11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font" Target="fonts/font1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font" Target="fonts/font12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font" Target="fonts/font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font" Target="fonts/font1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font" Target="fonts/font3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font" Target="fonts/font4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font" Target="fonts/font5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font" Target="fonts/font6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03/08/2023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le.tetzkdt.com/malestars/&#52264;&#51008;&#50864;.png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://expressjs.com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k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reybutler/nvm-windows/releases" TargetMode="Externa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tj/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" TargetMode="External"/><Relationship Id="rId2" Type="http://schemas.openxmlformats.org/officeDocument/2006/relationships/hyperlink" Target="http://api.tetzkdt.com/male-stars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36515" y="312003"/>
            <a:ext cx="1004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http://api.tetzkdt.com/male-stars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63B0F-51FB-29B4-B341-872D64B01C40}"/>
              </a:ext>
            </a:extLst>
          </p:cNvPr>
          <p:cNvSpPr txBox="1"/>
          <p:nvPr/>
        </p:nvSpPr>
        <p:spPr>
          <a:xfrm>
            <a:off x="1059838" y="1413133"/>
            <a:ext cx="85288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“http://file.tetzkdt.com/malestars/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5788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27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 프로그래밍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368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2"/>
                </a:solidFill>
              </a:rPr>
              <a:t>비동기 프로그래밍</a:t>
            </a:r>
            <a:endParaRPr lang="en-US" altLang="ko-KR" sz="4400" dirty="0">
              <a:solidFill>
                <a:schemeClr val="accent2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파일 시스템을 이용해서 비동기 프로그래밍 코드를 짜봅시다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의 특성으로 인해 각각 </a:t>
            </a:r>
            <a:r>
              <a:rPr lang="en-US" altLang="ko-KR" dirty="0" err="1"/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메소드를 동시에 비동기적으로 실행 시켜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동시에 </a:t>
            </a:r>
            <a:r>
              <a:rPr lang="en-US" altLang="ko-KR" dirty="0"/>
              <a:t>readme.txt </a:t>
            </a:r>
            <a:r>
              <a:rPr lang="ko-KR" altLang="en-US" dirty="0"/>
              <a:t>파일을 읽어서 </a:t>
            </a:r>
            <a:r>
              <a:rPr lang="en-US" altLang="ko-KR" dirty="0"/>
              <a:t>console.log </a:t>
            </a:r>
            <a:r>
              <a:rPr lang="ko-KR" altLang="en-US" dirty="0"/>
              <a:t>로 출력하는 코드를 작성해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32301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3A61E-05BE-C36E-2F00-38AF910D7ACC}"/>
              </a:ext>
            </a:extLst>
          </p:cNvPr>
          <p:cNvSpPr txBox="1"/>
          <p:nvPr/>
        </p:nvSpPr>
        <p:spPr>
          <a:xfrm>
            <a:off x="173471" y="74235"/>
            <a:ext cx="8987307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41E6B-E4A4-1F33-1AF4-8C4EDB8285C0}"/>
              </a:ext>
            </a:extLst>
          </p:cNvPr>
          <p:cNvSpPr txBox="1"/>
          <p:nvPr/>
        </p:nvSpPr>
        <p:spPr>
          <a:xfrm>
            <a:off x="6767703" y="245281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6796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sz="4400" dirty="0"/>
              <a:t>과 비</a:t>
            </a:r>
            <a:r>
              <a:rPr lang="ko-KR" altLang="en-US" dirty="0"/>
              <a:t>동기 프로그래밍</a:t>
            </a:r>
            <a:r>
              <a:rPr lang="ko-KR" altLang="en-US" sz="4400" dirty="0"/>
              <a:t> </a:t>
            </a:r>
            <a:endParaRPr lang="en-US" altLang="ko-KR" sz="44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과연 결과는 어떻게 될까요</a:t>
            </a:r>
            <a:r>
              <a:rPr lang="en-US" altLang="ko-KR" dirty="0"/>
              <a:t>!?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340C91-CDFA-A6EB-321A-15F7EC40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3" y="2342998"/>
            <a:ext cx="6982667" cy="16048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1F8360-A688-2BFA-9378-1F4FFE0B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3" y="4207065"/>
            <a:ext cx="6650764" cy="16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7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동기, 비동기 처리">
            <a:extLst>
              <a:ext uri="{FF2B5EF4-FFF2-40B4-BE49-F238E27FC236}">
                <a16:creationId xmlns:a16="http://schemas.microsoft.com/office/drawing/2014/main" id="{C5D98E1F-03AC-7B40-80B1-1CB36E5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4" y="36590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855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sz="4400" dirty="0"/>
              <a:t>과 비</a:t>
            </a:r>
            <a:r>
              <a:rPr lang="ko-KR" altLang="en-US" dirty="0"/>
              <a:t>동기 프로그래밍</a:t>
            </a:r>
            <a:r>
              <a:rPr lang="ko-KR" altLang="en-US" sz="4400" dirty="0"/>
              <a:t> </a:t>
            </a:r>
            <a:endParaRPr lang="en-US" altLang="ko-KR" sz="44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File </a:t>
            </a:r>
            <a:r>
              <a:rPr lang="ko-KR" altLang="en-US" dirty="0"/>
              <a:t>을 읽는 것은 </a:t>
            </a:r>
            <a:r>
              <a:rPr lang="en-US" altLang="ko-KR" dirty="0"/>
              <a:t>JS</a:t>
            </a:r>
            <a:r>
              <a:rPr lang="ko-KR" altLang="en-US" dirty="0"/>
              <a:t>가 각각의 </a:t>
            </a:r>
            <a:r>
              <a:rPr lang="en-US" altLang="ko-KR" dirty="0"/>
              <a:t>Thread </a:t>
            </a:r>
            <a:r>
              <a:rPr lang="ko-KR" altLang="en-US" dirty="0"/>
              <a:t>에 실어서 처리하기 때문에 각각의 </a:t>
            </a:r>
            <a:r>
              <a:rPr lang="en-US" altLang="ko-KR" dirty="0"/>
              <a:t>Thread </a:t>
            </a:r>
            <a:r>
              <a:rPr lang="ko-KR" altLang="en-US" dirty="0"/>
              <a:t>상황에 따라 </a:t>
            </a:r>
            <a:r>
              <a:rPr lang="en-US" altLang="ko-KR" dirty="0"/>
              <a:t>file </a:t>
            </a:r>
            <a:r>
              <a:rPr lang="ko-KR" altLang="en-US" dirty="0"/>
              <a:t>읽는 속도가 다르게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꼭 </a:t>
            </a:r>
            <a:r>
              <a:rPr lang="en-US" altLang="ko-KR" dirty="0"/>
              <a:t>1, 2, 3, 4 </a:t>
            </a:r>
            <a:r>
              <a:rPr lang="ko-KR" altLang="en-US" dirty="0"/>
              <a:t>로 실행 된다는 보장이 없죠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1, 2, 3, 4 </a:t>
            </a:r>
            <a:r>
              <a:rPr lang="ko-KR" altLang="en-US" dirty="0"/>
              <a:t>순서로 실행 시키려면 어찌하면 될까요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6858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7218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Callback </a:t>
            </a:r>
            <a:r>
              <a:rPr lang="ko-KR" altLang="en-US" sz="4400" dirty="0"/>
              <a:t>지옥으로 구현하기</a:t>
            </a:r>
            <a:r>
              <a:rPr lang="en-US" altLang="ko-KR" sz="4400" dirty="0"/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앞서 배운 것처럼 </a:t>
            </a:r>
            <a:r>
              <a:rPr lang="en-US" altLang="ko-KR" dirty="0"/>
              <a:t>fs </a:t>
            </a:r>
            <a:r>
              <a:rPr lang="ko-KR" altLang="en-US" dirty="0"/>
              <a:t>는 </a:t>
            </a:r>
            <a:r>
              <a:rPr lang="en-US" altLang="ko-KR" dirty="0"/>
              <a:t>callback </a:t>
            </a:r>
            <a:r>
              <a:rPr lang="ko-KR" altLang="en-US" dirty="0"/>
              <a:t>을 기본적으로 지원하므로 </a:t>
            </a:r>
            <a:r>
              <a:rPr lang="en-US" altLang="ko-KR" dirty="0"/>
              <a:t>callback </a:t>
            </a:r>
            <a:r>
              <a:rPr lang="ko-KR" altLang="en-US" dirty="0"/>
              <a:t>이 호출 되면 바로 다음 </a:t>
            </a:r>
            <a:r>
              <a:rPr lang="en-US" altLang="ko-KR" dirty="0" err="1"/>
              <a:t>fileRead</a:t>
            </a:r>
            <a:r>
              <a:rPr lang="en-US" altLang="ko-KR" dirty="0"/>
              <a:t> </a:t>
            </a:r>
            <a:r>
              <a:rPr lang="ko-KR" altLang="en-US" dirty="0"/>
              <a:t>메소드를 실행 시키고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callback </a:t>
            </a:r>
            <a:r>
              <a:rPr lang="ko-KR" altLang="en-US" dirty="0"/>
              <a:t>에 </a:t>
            </a:r>
            <a:r>
              <a:rPr lang="en-US" altLang="ko-KR" dirty="0" err="1"/>
              <a:t>fileRead</a:t>
            </a:r>
            <a:r>
              <a:rPr lang="en-US" altLang="ko-KR" dirty="0"/>
              <a:t> </a:t>
            </a:r>
            <a:r>
              <a:rPr lang="ko-KR" altLang="en-US" dirty="0"/>
              <a:t>를 실행 시키는 </a:t>
            </a:r>
            <a:r>
              <a:rPr lang="ko-KR" altLang="en-US" dirty="0" err="1"/>
              <a:t>콜백</a:t>
            </a:r>
            <a:r>
              <a:rPr lang="ko-KR" altLang="en-US" dirty="0"/>
              <a:t> 지옥 형태로 코드를 구성하여 봅시다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3322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9B9BF3-D198-EB4F-84FB-A4730C54F5C6}"/>
              </a:ext>
            </a:extLst>
          </p:cNvPr>
          <p:cNvSpPr txBox="1"/>
          <p:nvPr/>
        </p:nvSpPr>
        <p:spPr>
          <a:xfrm>
            <a:off x="217712" y="181957"/>
            <a:ext cx="6589487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39027-320F-14C5-A18E-ABCBCA6B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53" y="601154"/>
            <a:ext cx="3303048" cy="5655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8E2F8-0F83-7CA4-84D3-9A8DC0728499}"/>
              </a:ext>
            </a:extLst>
          </p:cNvPr>
          <p:cNvSpPr txBox="1"/>
          <p:nvPr/>
        </p:nvSpPr>
        <p:spPr>
          <a:xfrm>
            <a:off x="3948145" y="6084735"/>
            <a:ext cx="275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backend/cbHell.js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6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E8AE3BC5-8FAE-216C-DD81-29C2756A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19" y="844142"/>
            <a:ext cx="9618074" cy="51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7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서버] REST API란? - 하나몬">
            <a:extLst>
              <a:ext uri="{FF2B5EF4-FFF2-40B4-BE49-F238E27FC236}">
                <a16:creationId xmlns:a16="http://schemas.microsoft.com/office/drawing/2014/main" id="{A31B9C12-438D-2F87-13B7-673413AA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0"/>
            <a:ext cx="10401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3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Callback </a:t>
            </a:r>
            <a:r>
              <a:rPr lang="ko-KR" altLang="en-US" sz="4400" dirty="0"/>
              <a:t>지옥으로 구현하기</a:t>
            </a:r>
            <a:r>
              <a:rPr lang="en-US" altLang="ko-KR" sz="4400" dirty="0"/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비록 코드는 좀 구리지만</a:t>
            </a:r>
            <a:r>
              <a:rPr lang="en-US" altLang="ko-KR" dirty="0"/>
              <a:t>!? </a:t>
            </a:r>
            <a:r>
              <a:rPr lang="ko-KR" altLang="en-US" dirty="0"/>
              <a:t>의도했던 것 처럼 </a:t>
            </a:r>
            <a:r>
              <a:rPr lang="en-US" altLang="ko-KR" dirty="0"/>
              <a:t>1, 2, 3, 4 </a:t>
            </a:r>
            <a:r>
              <a:rPr lang="ko-KR" altLang="en-US" dirty="0"/>
              <a:t>가 순서대로 실행이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callback </a:t>
            </a:r>
            <a:r>
              <a:rPr lang="ko-KR" altLang="en-US" dirty="0"/>
              <a:t>지옥을 어찌 탈출 할 수 있을까요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4652928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네이버 짤 - 짤봇">
            <a:extLst>
              <a:ext uri="{FF2B5EF4-FFF2-40B4-BE49-F238E27FC236}">
                <a16:creationId xmlns:a16="http://schemas.microsoft.com/office/drawing/2014/main" id="{377221BB-80D1-4E24-2418-451418D7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465"/>
            <a:ext cx="5743924" cy="48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B1CEA04-2C6A-1567-F382-AC3503FB66B6}"/>
              </a:ext>
            </a:extLst>
          </p:cNvPr>
          <p:cNvSpPr/>
          <p:nvPr/>
        </p:nvSpPr>
        <p:spPr>
          <a:xfrm>
            <a:off x="5259897" y="562062"/>
            <a:ext cx="5771626" cy="2768367"/>
          </a:xfrm>
          <a:prstGeom prst="wedgeRoundRectCallout">
            <a:avLst>
              <a:gd name="adj1" fmla="val -46705"/>
              <a:gd name="adj2" fmla="val 84621"/>
              <a:gd name="adj3" fmla="val 16667"/>
            </a:avLst>
          </a:prstGeom>
          <a:noFill/>
          <a:ln w="57150"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콜백지옥 탈출 방법에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 알아 봤습니다</a:t>
            </a:r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4927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55785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362" name="Picture 2" descr="하나님과 약속하기 (JCU Weekday QT) : 네이버 블로그">
            <a:extLst>
              <a:ext uri="{FF2B5EF4-FFF2-40B4-BE49-F238E27FC236}">
                <a16:creationId xmlns:a16="http://schemas.microsoft.com/office/drawing/2014/main" id="{D406300A-D21B-6096-8975-839D71E0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150" y="3108227"/>
            <a:ext cx="4215700" cy="29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113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Promise</a:t>
            </a:r>
            <a:r>
              <a:rPr lang="ko-KR" altLang="en-US" dirty="0"/>
              <a:t> 는 생성자 입니다</a:t>
            </a:r>
            <a:r>
              <a:rPr lang="en-US" altLang="ko-KR" dirty="0"/>
              <a:t>! </a:t>
            </a:r>
            <a:r>
              <a:rPr lang="ko-KR" altLang="en-US" dirty="0"/>
              <a:t>따라서 </a:t>
            </a:r>
            <a:r>
              <a:rPr lang="en-US" altLang="ko-KR" dirty="0"/>
              <a:t>new </a:t>
            </a:r>
            <a:r>
              <a:rPr lang="ko-KR" altLang="en-US" dirty="0"/>
              <a:t>로 사용하죠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resolve, reject  </a:t>
            </a:r>
            <a:r>
              <a:rPr lang="ko-KR" altLang="en-US" dirty="0"/>
              <a:t>라는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콜백</a:t>
            </a:r>
            <a:r>
              <a:rPr lang="ko-KR" altLang="en-US" dirty="0"/>
              <a:t> 함수를 받아서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promise</a:t>
            </a:r>
            <a:r>
              <a:rPr lang="ko-KR" altLang="en-US" dirty="0"/>
              <a:t> 가 할당 되면 이 </a:t>
            </a:r>
            <a:r>
              <a:rPr lang="en-US" altLang="ko-KR" dirty="0"/>
              <a:t>promise </a:t>
            </a:r>
            <a:r>
              <a:rPr lang="ko-KR" altLang="en-US" dirty="0"/>
              <a:t>는 </a:t>
            </a:r>
            <a:r>
              <a:rPr lang="en-US" altLang="ko-KR" dirty="0"/>
              <a:t>resolve </a:t>
            </a:r>
            <a:r>
              <a:rPr lang="ko-KR" altLang="en-US" dirty="0"/>
              <a:t>또는 </a:t>
            </a:r>
            <a:r>
              <a:rPr lang="en-US" altLang="ko-KR" dirty="0"/>
              <a:t>reject </a:t>
            </a:r>
            <a:r>
              <a:rPr lang="ko-KR" altLang="en-US" dirty="0"/>
              <a:t>함수가 </a:t>
            </a:r>
            <a:r>
              <a:rPr lang="en-US" altLang="ko-KR" dirty="0"/>
              <a:t>callback </a:t>
            </a:r>
            <a:r>
              <a:rPr lang="ko-KR" altLang="en-US" dirty="0"/>
              <a:t>될 때 까지 무한 대기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가 정상적으로 이행 되었을 경우 사용하며</a:t>
            </a:r>
            <a:r>
              <a:rPr lang="en-US" altLang="ko-KR" dirty="0"/>
              <a:t>, reject </a:t>
            </a:r>
            <a:r>
              <a:rPr lang="ko-KR" altLang="en-US" dirty="0"/>
              <a:t>는 반대의 경우에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EB066-EEB8-580E-6CAD-60238BB9FE61}"/>
              </a:ext>
            </a:extLst>
          </p:cNvPr>
          <p:cNvSpPr txBox="1"/>
          <p:nvPr/>
        </p:nvSpPr>
        <p:spPr>
          <a:xfrm>
            <a:off x="824218" y="2193532"/>
            <a:ext cx="77157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{});</a:t>
            </a:r>
          </a:p>
        </p:txBody>
      </p:sp>
    </p:spTree>
    <p:extLst>
      <p:ext uri="{BB962C8B-B14F-4D97-AF65-F5344CB8AC3E}">
        <p14:creationId xmlns:p14="http://schemas.microsoft.com/office/powerpoint/2010/main" val="8300491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resolve </a:t>
            </a:r>
            <a:r>
              <a:rPr lang="ko-KR" altLang="en-US" dirty="0"/>
              <a:t>는 추후에 </a:t>
            </a:r>
            <a:r>
              <a:rPr lang="en-US" altLang="ko-KR" dirty="0"/>
              <a:t>then </a:t>
            </a:r>
            <a:r>
              <a:rPr lang="ko-KR" altLang="en-US" dirty="0"/>
              <a:t>으로 받으며</a:t>
            </a:r>
            <a:r>
              <a:rPr lang="en-US" altLang="ko-KR" dirty="0"/>
              <a:t>, reject </a:t>
            </a:r>
            <a:r>
              <a:rPr lang="ko-KR" altLang="en-US" dirty="0"/>
              <a:t>는 </a:t>
            </a:r>
            <a:r>
              <a:rPr lang="en-US" altLang="ko-KR" dirty="0"/>
              <a:t>catch </a:t>
            </a:r>
            <a:r>
              <a:rPr lang="ko-KR" altLang="en-US" dirty="0"/>
              <a:t>로 받습니다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resolve, reject</a:t>
            </a:r>
            <a:r>
              <a:rPr lang="ko-KR" altLang="en-US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함수의 경우는 데이터를 매개변수로 보낼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Resolve, reject </a:t>
            </a:r>
            <a:r>
              <a:rPr lang="ko-KR" altLang="en-US" dirty="0"/>
              <a:t>가 사용되지 않으면 </a:t>
            </a:r>
            <a:r>
              <a:rPr lang="en-US" altLang="ko-KR" dirty="0"/>
              <a:t>promise </a:t>
            </a:r>
            <a:r>
              <a:rPr lang="ko-KR" altLang="en-US" dirty="0"/>
              <a:t>는 해당 </a:t>
            </a:r>
            <a:r>
              <a:rPr lang="ko-KR" altLang="en-US" dirty="0" err="1"/>
              <a:t>콜백이</a:t>
            </a:r>
            <a:r>
              <a:rPr lang="ko-KR" altLang="en-US" dirty="0"/>
              <a:t> 나올 때 까지 </a:t>
            </a:r>
            <a:r>
              <a:rPr lang="en-US" altLang="ko-KR" dirty="0">
                <a:solidFill>
                  <a:srgbClr val="0070C0"/>
                </a:solidFill>
              </a:rPr>
              <a:t>pending</a:t>
            </a:r>
            <a:r>
              <a:rPr lang="en-US" altLang="ko-KR" dirty="0"/>
              <a:t> </a:t>
            </a:r>
            <a:r>
              <a:rPr lang="ko-KR" altLang="en-US" dirty="0"/>
              <a:t>상태가 되어 기다립니다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C906CF-8411-CF78-08D0-F4BBAB03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6" y="5152113"/>
            <a:ext cx="7653274" cy="92151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A1835DD-CB3F-FB15-C116-6B288524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433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FE55BE-731A-138B-6A0D-A99BA53E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3" y="356887"/>
            <a:ext cx="10389329" cy="54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028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테미오래 - #붕붕이 #냉동붕붕이 #황장군 견디기 힘들어보이는... 붕붕이 ㅎㅎ 황장군짤을 연상하게... | Facebook">
            <a:extLst>
              <a:ext uri="{FF2B5EF4-FFF2-40B4-BE49-F238E27FC236}">
                <a16:creationId xmlns:a16="http://schemas.microsoft.com/office/drawing/2014/main" id="{4C437538-8194-D016-E17F-14B7E6F8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06" y="755666"/>
            <a:ext cx="9426788" cy="508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0E253-097A-9221-1FFB-FF30A6BCD526}"/>
              </a:ext>
            </a:extLst>
          </p:cNvPr>
          <p:cNvSpPr txBox="1"/>
          <p:nvPr/>
        </p:nvSpPr>
        <p:spPr>
          <a:xfrm>
            <a:off x="3162649" y="1827889"/>
            <a:ext cx="5528345" cy="14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37863713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A43F6-C3D4-8F3C-9561-B43B8F08C5F7}"/>
              </a:ext>
            </a:extLst>
          </p:cNvPr>
          <p:cNvSpPr txBox="1"/>
          <p:nvPr/>
        </p:nvSpPr>
        <p:spPr>
          <a:xfrm>
            <a:off x="338267" y="263932"/>
            <a:ext cx="7925499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getting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1A4DC-99A8-43F4-5711-30E8B5829B97}"/>
              </a:ext>
            </a:extLst>
          </p:cNvPr>
          <p:cNvSpPr txBox="1"/>
          <p:nvPr/>
        </p:nvSpPr>
        <p:spPr>
          <a:xfrm>
            <a:off x="5142402" y="4745206"/>
            <a:ext cx="304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0218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B220F2-54E6-7F73-5BBC-D1664C4B55FB}"/>
              </a:ext>
            </a:extLst>
          </p:cNvPr>
          <p:cNvSpPr txBox="1"/>
          <p:nvPr/>
        </p:nvSpPr>
        <p:spPr>
          <a:xfrm>
            <a:off x="346045" y="267042"/>
            <a:ext cx="1037508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주식이 오르기를 기다리기 시작합니다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년의 시간이 흐르고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573CE-D424-3C3F-2814-9E343B8ECECB}"/>
              </a:ext>
            </a:extLst>
          </p:cNvPr>
          <p:cNvSpPr txBox="1"/>
          <p:nvPr/>
        </p:nvSpPr>
        <p:spPr>
          <a:xfrm>
            <a:off x="7310779" y="6129293"/>
            <a:ext cx="322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backend/promise2.js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0611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지옥을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하기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fs.promises</a:t>
            </a:r>
            <a:r>
              <a:rPr lang="en-US" altLang="ko-KR" dirty="0"/>
              <a:t> </a:t>
            </a:r>
            <a:r>
              <a:rPr lang="ko-KR" altLang="en-US" dirty="0"/>
              <a:t>를 사용해서 </a:t>
            </a:r>
            <a:r>
              <a:rPr lang="ko-KR" altLang="en-US" dirty="0" err="1"/>
              <a:t>콜백</a:t>
            </a:r>
            <a:r>
              <a:rPr lang="ko-KR" altLang="en-US" dirty="0"/>
              <a:t> 지옥을 </a:t>
            </a:r>
            <a:r>
              <a:rPr lang="en-US" altLang="ko-KR" dirty="0"/>
              <a:t>promise </a:t>
            </a:r>
            <a:r>
              <a:rPr lang="ko-KR" altLang="en-US" dirty="0"/>
              <a:t>코드로 변경해 봅시다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fs.promises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해당 메소드의 판단 여부를 스스로 판단 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파일 읽기가 성공 하면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resolve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실패하면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reject </a:t>
            </a:r>
            <a:r>
              <a:rPr lang="ko-KR" altLang="en-US" dirty="0">
                <a:sym typeface="Wingdings" panose="05000000000000000000" pitchFamily="2" charset="2"/>
              </a:rPr>
              <a:t>를 알아서 </a:t>
            </a:r>
            <a:r>
              <a:rPr lang="ko-KR" altLang="en-US" dirty="0" err="1">
                <a:sym typeface="Wingdings" panose="05000000000000000000" pitchFamily="2" charset="2"/>
              </a:rPr>
              <a:t>알아서</a:t>
            </a:r>
            <a:r>
              <a:rPr lang="ko-KR" altLang="en-US" dirty="0">
                <a:sym typeface="Wingdings" panose="05000000000000000000" pitchFamily="2" charset="2"/>
              </a:rPr>
              <a:t> 반환 합니다</a:t>
            </a:r>
            <a:r>
              <a:rPr lang="en-US" altLang="ko-KR" dirty="0">
                <a:sym typeface="Wingdings" panose="05000000000000000000" pitchFamily="2" charset="2"/>
              </a:rPr>
              <a:t>!  </a:t>
            </a:r>
            <a:r>
              <a:rPr lang="ko-KR" altLang="en-US" dirty="0">
                <a:sym typeface="Wingdings" panose="05000000000000000000" pitchFamily="2" charset="2"/>
              </a:rPr>
              <a:t>고로 편리합니다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068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A17C00-12B9-00BD-1097-8301A2BB62F4}"/>
              </a:ext>
            </a:extLst>
          </p:cNvPr>
          <p:cNvSpPr txBox="1"/>
          <p:nvPr/>
        </p:nvSpPr>
        <p:spPr>
          <a:xfrm>
            <a:off x="564509" y="1569526"/>
            <a:ext cx="11062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 descr="JSON 개념 및 예제">
            <a:extLst>
              <a:ext uri="{FF2B5EF4-FFF2-40B4-BE49-F238E27FC236}">
                <a16:creationId xmlns:a16="http://schemas.microsoft.com/office/drawing/2014/main" id="{19DDD5D1-AA53-3202-12C8-2D13B232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07522"/>
            <a:ext cx="48768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128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9A3FC3-14A4-A312-64B0-8C8E07B1BF72}"/>
              </a:ext>
            </a:extLst>
          </p:cNvPr>
          <p:cNvSpPr txBox="1"/>
          <p:nvPr/>
        </p:nvSpPr>
        <p:spPr>
          <a:xfrm>
            <a:off x="493485" y="477973"/>
            <a:ext cx="60960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4DBEAB-A0B8-7FCF-59E5-ABB0D4DC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590" y="636625"/>
            <a:ext cx="3384696" cy="5584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95CBB-19F4-4C0D-0BAA-1B530D772903}"/>
              </a:ext>
            </a:extLst>
          </p:cNvPr>
          <p:cNvSpPr txBox="1"/>
          <p:nvPr/>
        </p:nvSpPr>
        <p:spPr>
          <a:xfrm>
            <a:off x="3003567" y="5826385"/>
            <a:ext cx="358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</a:t>
            </a:r>
          </a:p>
        </p:txBody>
      </p:sp>
    </p:spTree>
    <p:extLst>
      <p:ext uri="{BB962C8B-B14F-4D97-AF65-F5344CB8AC3E}">
        <p14:creationId xmlns:p14="http://schemas.microsoft.com/office/powerpoint/2010/main" val="1121449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최신 기술인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Async, Await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를 붙이면 해당 함수는 항상 </a:t>
            </a:r>
            <a:r>
              <a:rPr lang="en-US" altLang="ko-KR" dirty="0">
                <a:solidFill>
                  <a:srgbClr val="00B050"/>
                </a:solidFill>
              </a:rPr>
              <a:t>Promise</a:t>
            </a:r>
            <a:r>
              <a:rPr lang="en-US" altLang="ko-KR" dirty="0"/>
              <a:t> </a:t>
            </a:r>
            <a:r>
              <a:rPr lang="ko-KR" altLang="en-US" dirty="0"/>
              <a:t>를 반환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가 붙은 함수에서 </a:t>
            </a:r>
            <a:r>
              <a:rPr lang="en-US" altLang="ko-KR" dirty="0"/>
              <a:t>return </a:t>
            </a:r>
            <a:r>
              <a:rPr lang="ko-KR" altLang="en-US" dirty="0"/>
              <a:t>을 쓰면 아래와 동일한 역할을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가 붙은 함수 내부에는 </a:t>
            </a:r>
            <a:r>
              <a:rPr lang="en-US" altLang="ko-KR" dirty="0">
                <a:solidFill>
                  <a:schemeClr val="accent1"/>
                </a:solidFill>
              </a:rPr>
              <a:t>Await</a:t>
            </a:r>
            <a:r>
              <a:rPr lang="en-US" altLang="ko-KR" dirty="0"/>
              <a:t> </a:t>
            </a:r>
            <a:r>
              <a:rPr lang="ko-KR" altLang="en-US" dirty="0"/>
              <a:t>키워드 사용이 가능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Await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00B050"/>
                </a:solidFill>
              </a:rPr>
              <a:t>promise</a:t>
            </a:r>
            <a:r>
              <a:rPr lang="en-US" altLang="ko-KR" dirty="0"/>
              <a:t> </a:t>
            </a:r>
            <a:r>
              <a:rPr lang="ko-KR" altLang="en-US" dirty="0"/>
              <a:t>가 결과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70C0"/>
                </a:solidFill>
              </a:rPr>
              <a:t>resolve, reject</a:t>
            </a:r>
            <a:r>
              <a:rPr lang="en-US" altLang="ko-KR" dirty="0"/>
              <a:t>)</a:t>
            </a:r>
            <a:r>
              <a:rPr lang="ko-KR" altLang="en-US" dirty="0"/>
              <a:t>를 가져다 줄 때 까지 기다립니다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D1375-8D3A-E7B7-F0EB-126E0451B398}"/>
              </a:ext>
            </a:extLst>
          </p:cNvPr>
          <p:cNvSpPr txBox="1"/>
          <p:nvPr/>
        </p:nvSpPr>
        <p:spPr>
          <a:xfrm>
            <a:off x="789215" y="2902721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38378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Async, Await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는 함수를 정의하는 상황에서 쓰이므로 함수 정의 후</a:t>
            </a:r>
            <a:r>
              <a:rPr lang="en-US" altLang="ko-KR" dirty="0"/>
              <a:t>,</a:t>
            </a:r>
            <a:r>
              <a:rPr lang="ko-KR" altLang="en-US" dirty="0"/>
              <a:t> 해당 함수를 외부에서 한번 사용해 줘야합니다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83974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C71F0-6382-45EB-C8D3-9252FC143067}"/>
              </a:ext>
            </a:extLst>
          </p:cNvPr>
          <p:cNvSpPr txBox="1"/>
          <p:nvPr/>
        </p:nvSpPr>
        <p:spPr>
          <a:xfrm>
            <a:off x="0" y="124071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Await</a:t>
            </a:r>
          </a:p>
        </p:txBody>
      </p:sp>
      <p:pic>
        <p:nvPicPr>
          <p:cNvPr id="4098" name="Picture 2" descr="멈춰!'…사실은 효과적인 학교폭력 예방 프로그램입니다” - 국민일보">
            <a:extLst>
              <a:ext uri="{FF2B5EF4-FFF2-40B4-BE49-F238E27FC236}">
                <a16:creationId xmlns:a16="http://schemas.microsoft.com/office/drawing/2014/main" id="{0304A069-0FDC-D2BD-36C4-D0391AA0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86038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71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8F737F-43BC-76F2-27EB-E1CC16514975}"/>
              </a:ext>
            </a:extLst>
          </p:cNvPr>
          <p:cNvSpPr txBox="1"/>
          <p:nvPr/>
        </p:nvSpPr>
        <p:spPr>
          <a:xfrm>
            <a:off x="389825" y="197346"/>
            <a:ext cx="107449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주식이 오르기를 기다리기 시작합니다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년의 시간이 흐르고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158036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7A6B4-6A32-7246-56BB-E407C8B4524D}"/>
              </a:ext>
            </a:extLst>
          </p:cNvPr>
          <p:cNvSpPr txBox="1"/>
          <p:nvPr/>
        </p:nvSpPr>
        <p:spPr>
          <a:xfrm>
            <a:off x="895927" y="808841"/>
            <a:ext cx="9337964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26FF57-22AE-2565-164F-B7DE03CCF044}"/>
              </a:ext>
            </a:extLst>
          </p:cNvPr>
          <p:cNvSpPr/>
          <p:nvPr/>
        </p:nvSpPr>
        <p:spPr>
          <a:xfrm>
            <a:off x="1436068" y="1399343"/>
            <a:ext cx="3807012" cy="3186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CA1E91-AFAB-C5DF-490C-D773E180D769}"/>
              </a:ext>
            </a:extLst>
          </p:cNvPr>
          <p:cNvSpPr/>
          <p:nvPr/>
        </p:nvSpPr>
        <p:spPr>
          <a:xfrm>
            <a:off x="904346" y="4137922"/>
            <a:ext cx="1432454" cy="3186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C077E0C-7771-1CB8-970F-D2C0CFE89F62}"/>
              </a:ext>
            </a:extLst>
          </p:cNvPr>
          <p:cNvSpPr/>
          <p:nvPr/>
        </p:nvSpPr>
        <p:spPr>
          <a:xfrm rot="2992407">
            <a:off x="475164" y="269449"/>
            <a:ext cx="628650" cy="762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AD88E0-6733-14AE-A60E-861F2E5C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02160"/>
            <a:ext cx="5395213" cy="13075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F936F9-C9D2-8E7E-716C-6BC80D385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8393"/>
            <a:ext cx="5394588" cy="15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781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Synta</a:t>
            </a:r>
            <a:r>
              <a:rPr lang="en-US" altLang="ko-KR" dirty="0"/>
              <a:t>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tic Sugar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같은 기능을 하지만 문법 상으로 더 편리하게 바꿔 주는 것을 </a:t>
            </a:r>
            <a:r>
              <a:rPr lang="en-US" altLang="ko-KR" dirty="0"/>
              <a:t>Syntactic Sugar</a:t>
            </a:r>
            <a:r>
              <a:rPr lang="ko-KR" altLang="en-US" dirty="0"/>
              <a:t> 라</a:t>
            </a:r>
            <a:r>
              <a:rPr lang="en-US" altLang="ko-KR" dirty="0"/>
              <a:t> </a:t>
            </a:r>
            <a:r>
              <a:rPr lang="ko-KR" altLang="en-US" dirty="0"/>
              <a:t>부릅니다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Async, Await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의 </a:t>
            </a:r>
            <a:r>
              <a:rPr lang="en-US" altLang="ko-KR" dirty="0"/>
              <a:t>Syntactic Sugar</a:t>
            </a:r>
            <a:r>
              <a:rPr lang="ko-KR" altLang="en-US" dirty="0"/>
              <a:t> 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Promise </a:t>
            </a:r>
            <a:r>
              <a:rPr lang="ko-KR" altLang="en-US" dirty="0"/>
              <a:t>는 기존에 </a:t>
            </a:r>
            <a:r>
              <a:rPr lang="en-US" altLang="ko-KR" dirty="0"/>
              <a:t>JS </a:t>
            </a:r>
            <a:r>
              <a:rPr lang="ko-KR" altLang="en-US" dirty="0"/>
              <a:t>코드 스타일과 다르기 때문에 </a:t>
            </a:r>
            <a:r>
              <a:rPr lang="en-US" altLang="ko-KR" dirty="0"/>
              <a:t>promise </a:t>
            </a:r>
            <a:r>
              <a:rPr lang="ko-KR" altLang="en-US" dirty="0"/>
              <a:t>를 기존 코드 스타일로 사용할 수 있도록 만들어 준 것이 </a:t>
            </a:r>
            <a:r>
              <a:rPr lang="en-US" altLang="ko-KR" dirty="0"/>
              <a:t>Async, Await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3074" name="Picture 2" descr="Syntactic Sugar">
            <a:extLst>
              <a:ext uri="{FF2B5EF4-FFF2-40B4-BE49-F238E27FC236}">
                <a16:creationId xmlns:a16="http://schemas.microsoft.com/office/drawing/2014/main" id="{0FB7B3F0-4AEA-154C-D660-1D34763C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93" y="59833"/>
            <a:ext cx="4082762" cy="13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030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981194-B3CD-B3F3-46A0-0BFE5DBCCF54}"/>
              </a:ext>
            </a:extLst>
          </p:cNvPr>
          <p:cNvSpPr txBox="1"/>
          <p:nvPr/>
        </p:nvSpPr>
        <p:spPr>
          <a:xfrm>
            <a:off x="600364" y="448347"/>
            <a:ext cx="83312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1093E-1ADE-534D-CBA2-5F6815CCBAA9}"/>
              </a:ext>
            </a:extLst>
          </p:cNvPr>
          <p:cNvSpPr txBox="1"/>
          <p:nvPr/>
        </p:nvSpPr>
        <p:spPr>
          <a:xfrm>
            <a:off x="600364" y="2716334"/>
            <a:ext cx="933796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2166919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콜백지옥 탈출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46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610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149256-A5A0-A4AE-E82D-D4FE1178A4DF}"/>
              </a:ext>
            </a:extLst>
          </p:cNvPr>
          <p:cNvSpPr txBox="1"/>
          <p:nvPr/>
        </p:nvSpPr>
        <p:spPr>
          <a:xfrm>
            <a:off x="740229" y="895925"/>
            <a:ext cx="72136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F06C1-48CD-70DB-AB83-43EC3B39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46" y="895924"/>
            <a:ext cx="2854454" cy="52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957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2 뮤지컬 지킬앤하이드 줄거리, 지금이순간 (조승우, 홍광호) : 네이버 블로그">
            <a:extLst>
              <a:ext uri="{FF2B5EF4-FFF2-40B4-BE49-F238E27FC236}">
                <a16:creationId xmlns:a16="http://schemas.microsoft.com/office/drawing/2014/main" id="{B7CC8F42-20D5-A0BA-27BB-6AC3FDB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59" y="79892"/>
            <a:ext cx="4507684" cy="66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de.js] Express">
            <a:extLst>
              <a:ext uri="{FF2B5EF4-FFF2-40B4-BE49-F238E27FC236}">
                <a16:creationId xmlns:a16="http://schemas.microsoft.com/office/drawing/2014/main" id="{AC5638AC-88F1-198C-4ACE-27E188266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" y="1700781"/>
            <a:ext cx="5617834" cy="2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3048000" y="41408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http://expressjs.com/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0250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2026023" y="4158734"/>
            <a:ext cx="8139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https://www.postman.com/downloads/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 descr="Postman API Platform | Sign Up for Free">
            <a:extLst>
              <a:ext uri="{FF2B5EF4-FFF2-40B4-BE49-F238E27FC236}">
                <a16:creationId xmlns:a16="http://schemas.microsoft.com/office/drawing/2014/main" id="{D30A0602-6FA6-27B8-5416-FC65267C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63" y="234763"/>
            <a:ext cx="2589119" cy="25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201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서버 테스트를 하는 프로그램 중</a:t>
            </a:r>
            <a:r>
              <a:rPr lang="en-US" altLang="ko-KR" dirty="0"/>
              <a:t>, </a:t>
            </a:r>
            <a:r>
              <a:rPr lang="ko-KR" altLang="en-US" dirty="0"/>
              <a:t>제일 유명한 프로그램 입니다</a:t>
            </a:r>
            <a:r>
              <a:rPr lang="en-US" altLang="ko-KR" dirty="0"/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서버 테스트는 요걸로 테스트를 할 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다운로드 해주시고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회원 가입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구글 로그인 하면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23408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0048829-A5F2-A5E1-D78B-9ECBF546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73" y="180521"/>
            <a:ext cx="6773220" cy="649695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A68C7E1-EC37-3F1A-70C7-DF8A77C5F584}"/>
              </a:ext>
            </a:extLst>
          </p:cNvPr>
          <p:cNvSpPr/>
          <p:nvPr/>
        </p:nvSpPr>
        <p:spPr>
          <a:xfrm rot="13476374">
            <a:off x="2473316" y="432590"/>
            <a:ext cx="654052" cy="582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B13E1EC-E3BD-C5D8-348C-4DAD0CF89E14}"/>
              </a:ext>
            </a:extLst>
          </p:cNvPr>
          <p:cNvSpPr/>
          <p:nvPr/>
        </p:nvSpPr>
        <p:spPr>
          <a:xfrm rot="13476374">
            <a:off x="3073951" y="1589036"/>
            <a:ext cx="654052" cy="582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621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20B3F5-0806-3246-A1BE-6A67DCFA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88" y="0"/>
            <a:ext cx="5608794" cy="54552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5C6A5B-E894-DCB5-3E22-0D3EA97A9728}"/>
              </a:ext>
            </a:extLst>
          </p:cNvPr>
          <p:cNvSpPr/>
          <p:nvPr/>
        </p:nvSpPr>
        <p:spPr>
          <a:xfrm>
            <a:off x="1035288" y="4413183"/>
            <a:ext cx="3352154" cy="10420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33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327576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사전적인 의미로는 서로 다른 어플리케이션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이 서로 통신을 하는데 사용되는 소프트웨어를 뜻합니다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양쪽 어플리케이션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가운데에서 역할을 하는 </a:t>
            </a:r>
            <a:r>
              <a:rPr lang="ko-KR" altLang="en-US" dirty="0" err="1">
                <a:sym typeface="Wingdings" panose="05000000000000000000" pitchFamily="2" charset="2"/>
              </a:rPr>
              <a:t>소프트웨어죠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서비스 구성을 위한 다양한 상황에 맞는 여러가지 서비스를 미들웨어 형태로 제공을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Express </a:t>
            </a:r>
            <a:r>
              <a:rPr lang="ko-KR" altLang="en-US" dirty="0">
                <a:sym typeface="Wingdings" panose="05000000000000000000" pitchFamily="2" charset="2"/>
              </a:rPr>
              <a:t>에서의 미들웨어는 서버에 들어온 요청이 들어와서 응답으로 나갈 때 까지 거치는 모든 함수 또는 기능을 의미한다고 생각하시면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44951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app.method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함수를 이용해서 미들웨어를 사용합니다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‘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요청 주소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‘</a:t>
            </a:r>
            <a:r>
              <a:rPr lang="en-US" altLang="ko-KR" dirty="0">
                <a:sym typeface="Wingdings" panose="05000000000000000000" pitchFamily="2" charset="2"/>
              </a:rPr>
              <a:t>, (req, res, next) =&gt; {}); </a:t>
            </a:r>
            <a:r>
              <a:rPr lang="ko-KR" altLang="en-US" dirty="0">
                <a:sym typeface="Wingdings" panose="05000000000000000000" pitchFamily="2" charset="2"/>
              </a:rPr>
              <a:t>의 형태로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209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AC5FCCAB-30C4-9C25-65F6-A03E9F74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16" y="2792286"/>
            <a:ext cx="260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고수, 아웃도어 브랜드 '머렐' 모델 | 연합뉴스">
            <a:extLst>
              <a:ext uri="{FF2B5EF4-FFF2-40B4-BE49-F238E27FC236}">
                <a16:creationId xmlns:a16="http://schemas.microsoft.com/office/drawing/2014/main" id="{9A215A28-2F4B-FF18-BAD7-D4552219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2792286"/>
            <a:ext cx="24645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EN PHOTO이동욱 천상계 비주얼 | 한경닷컴">
            <a:extLst>
              <a:ext uri="{FF2B5EF4-FFF2-40B4-BE49-F238E27FC236}">
                <a16:creationId xmlns:a16="http://schemas.microsoft.com/office/drawing/2014/main" id="{C5918E59-53B9-20B2-FCB7-7CBAF0E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39" y="2792286"/>
            <a:ext cx="2157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879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95B7EC-7D39-15AF-0756-9EA2C2882818}"/>
              </a:ext>
            </a:extLst>
          </p:cNvPr>
          <p:cNvSpPr txBox="1"/>
          <p:nvPr/>
        </p:nvSpPr>
        <p:spPr>
          <a:xfrm>
            <a:off x="580937" y="447487"/>
            <a:ext cx="833655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C8AC4-2C2F-712B-88BD-E5AB3632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14" y="447487"/>
            <a:ext cx="4055363" cy="29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callback </a:t>
            </a:r>
            <a:r>
              <a:rPr lang="ko-KR" altLang="en-US" dirty="0">
                <a:sym typeface="Wingdings" panose="05000000000000000000" pitchFamily="2" charset="2"/>
              </a:rPr>
              <a:t>함수로서 해당 함수가 호출 되면 현재 미들웨어를 종료하고 다음 미들웨어를 실행 시킵니다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42510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7C6A6-D9A9-2010-09E9-8EACC3442DBE}"/>
              </a:ext>
            </a:extLst>
          </p:cNvPr>
          <p:cNvSpPr txBox="1"/>
          <p:nvPr/>
        </p:nvSpPr>
        <p:spPr>
          <a:xfrm>
            <a:off x="228600" y="197346"/>
            <a:ext cx="8865066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3'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EF3AE-7BD3-CA4E-CCCE-9B72CC5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41" y="1241612"/>
            <a:ext cx="5205050" cy="10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제주여행] 정방폭포, 푸른 바다와 어우러진 웅장한 물줄기">
            <a:extLst>
              <a:ext uri="{FF2B5EF4-FFF2-40B4-BE49-F238E27FC236}">
                <a16:creationId xmlns:a16="http://schemas.microsoft.com/office/drawing/2014/main" id="{00D2957C-B400-5943-CC1B-5CC0B046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5" y="1328390"/>
            <a:ext cx="7730674" cy="515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842CB06-A078-D4EC-59D4-1622156360AF}"/>
              </a:ext>
            </a:extLst>
          </p:cNvPr>
          <p:cNvSpPr/>
          <p:nvPr/>
        </p:nvSpPr>
        <p:spPr>
          <a:xfrm>
            <a:off x="9102055" y="1328390"/>
            <a:ext cx="1275126" cy="5109424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907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0E4004-6D7C-5E51-6128-38B3CC8D9AF9}"/>
              </a:ext>
            </a:extLst>
          </p:cNvPr>
          <p:cNvSpPr txBox="1"/>
          <p:nvPr/>
        </p:nvSpPr>
        <p:spPr>
          <a:xfrm>
            <a:off x="446714" y="342381"/>
            <a:ext cx="857984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E9D6E2-6473-F7A2-ABF7-129C7105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3" y="5636587"/>
            <a:ext cx="6613659" cy="8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563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를 상용해서 다음 미들웨어를 실행 시킬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 미들웨어에서 처리한 값을 전달 하고 싶을 때가 생깁니다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global </a:t>
            </a:r>
            <a:r>
              <a:rPr lang="ko-KR" altLang="en-US" dirty="0">
                <a:sym typeface="Wingdings" panose="05000000000000000000" pitchFamily="2" charset="2"/>
              </a:rPr>
              <a:t>영역에서 변수를 하나 만들어서 전달해도 되지만 </a:t>
            </a:r>
            <a:r>
              <a:rPr lang="en-US" altLang="ko-KR" dirty="0">
                <a:sym typeface="Wingdings" panose="05000000000000000000" pitchFamily="2" charset="2"/>
              </a:rPr>
              <a:t>global </a:t>
            </a:r>
            <a:r>
              <a:rPr lang="ko-KR" altLang="en-US" dirty="0">
                <a:sym typeface="Wingdings" panose="05000000000000000000" pitchFamily="2" charset="2"/>
              </a:rPr>
              <a:t>변수는 보통 사용을 </a:t>
            </a:r>
            <a:r>
              <a:rPr lang="ko-KR" altLang="en-US" dirty="0" err="1">
                <a:sym typeface="Wingdings" panose="05000000000000000000" pitchFamily="2" charset="2"/>
              </a:rPr>
              <a:t>안하는</a:t>
            </a:r>
            <a:r>
              <a:rPr lang="ko-KR" altLang="en-US" dirty="0">
                <a:sym typeface="Wingdings" panose="05000000000000000000" pitchFamily="2" charset="2"/>
              </a:rPr>
              <a:t> 것이 좋습니다</a:t>
            </a:r>
            <a:r>
              <a:rPr lang="en-US" altLang="ko-KR" dirty="0">
                <a:sym typeface="Wingdings" panose="05000000000000000000" pitchFamily="2" charset="2"/>
              </a:rPr>
              <a:t>.  </a:t>
            </a:r>
            <a:r>
              <a:rPr lang="ko-KR" altLang="en-US" dirty="0">
                <a:sym typeface="Wingdings" panose="05000000000000000000" pitchFamily="2" charset="2"/>
              </a:rPr>
              <a:t>변수가 언제 어디에서 변경이 되어 문제를 발생 시킬지 예측이 어렵기 때문이죠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때에는</a:t>
            </a:r>
            <a:r>
              <a:rPr lang="en-US" altLang="ko-KR" dirty="0">
                <a:sym typeface="Wingdings" panose="05000000000000000000" pitchFamily="2" charset="2"/>
              </a:rPr>
              <a:t> req </a:t>
            </a:r>
            <a:r>
              <a:rPr lang="ko-KR" altLang="en-US" dirty="0">
                <a:sym typeface="Wingdings" panose="05000000000000000000" pitchFamily="2" charset="2"/>
              </a:rPr>
              <a:t>객체에 필드를 추가해서 전달하는 방법이 많이 사용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다만 이 방법도 </a:t>
            </a:r>
            <a:r>
              <a:rPr lang="ko-KR" altLang="en-US" dirty="0" err="1">
                <a:sym typeface="Wingdings" panose="05000000000000000000" pitchFamily="2" charset="2"/>
              </a:rPr>
              <a:t>정석적인</a:t>
            </a:r>
            <a:r>
              <a:rPr lang="ko-KR" altLang="en-US" dirty="0">
                <a:sym typeface="Wingdings" panose="05000000000000000000" pitchFamily="2" charset="2"/>
              </a:rPr>
              <a:t> 방법은 아니므로 급할 때만 사용하세요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63774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515C3-B7FB-20E3-7F8F-9C918E5679B7}"/>
              </a:ext>
            </a:extLst>
          </p:cNvPr>
          <p:cNvSpPr txBox="1"/>
          <p:nvPr/>
        </p:nvSpPr>
        <p:spPr>
          <a:xfrm>
            <a:off x="480270" y="405218"/>
            <a:ext cx="8596618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Requsted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535332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서버 통신이므로 </a:t>
            </a:r>
            <a:r>
              <a:rPr lang="en-US" altLang="ko-KR" dirty="0">
                <a:sym typeface="Wingdings" panose="05000000000000000000" pitchFamily="2" charset="2"/>
              </a:rPr>
              <a:t>Promise </a:t>
            </a:r>
            <a:r>
              <a:rPr lang="ko-KR" altLang="en-US" dirty="0">
                <a:sym typeface="Wingdings" panose="05000000000000000000" pitchFamily="2" charset="2"/>
              </a:rPr>
              <a:t>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Fs </a:t>
            </a:r>
            <a:r>
              <a:rPr lang="ko-KR" altLang="en-US" dirty="0">
                <a:sym typeface="Wingdings" panose="05000000000000000000" pitchFamily="2" charset="2"/>
              </a:rPr>
              <a:t>을 이용해서 간단하게 </a:t>
            </a:r>
            <a:r>
              <a:rPr lang="en-US" altLang="ko-KR" dirty="0">
                <a:sym typeface="Wingdings" panose="05000000000000000000" pitchFamily="2" charset="2"/>
              </a:rPr>
              <a:t>Promise </a:t>
            </a:r>
            <a:r>
              <a:rPr lang="ko-KR" altLang="en-US" dirty="0">
                <a:sym typeface="Wingdings" panose="05000000000000000000" pitchFamily="2" charset="2"/>
              </a:rPr>
              <a:t>상황을 만들어서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사용이 직관적인 </a:t>
            </a:r>
            <a:r>
              <a:rPr lang="en-US" altLang="ko-KR" dirty="0">
                <a:sym typeface="Wingdings" panose="05000000000000000000" pitchFamily="2" charset="2"/>
              </a:rPr>
              <a:t>Async / Await </a:t>
            </a:r>
            <a:r>
              <a:rPr lang="ko-KR" altLang="en-US" dirty="0">
                <a:sym typeface="Wingdings" panose="05000000000000000000" pitchFamily="2" charset="2"/>
              </a:rPr>
              <a:t>을 이용해서 구현합니다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 참에 </a:t>
            </a:r>
            <a:r>
              <a:rPr lang="en-US" altLang="ko-KR" dirty="0">
                <a:sym typeface="Wingdings" panose="05000000000000000000" pitchFamily="2" charset="2"/>
              </a:rPr>
              <a:t>promise {&lt;pending&gt;} </a:t>
            </a:r>
            <a:r>
              <a:rPr lang="ko-KR" altLang="en-US" dirty="0">
                <a:sym typeface="Wingdings" panose="05000000000000000000" pitchFamily="2" charset="2"/>
              </a:rPr>
              <a:t>상태도 체험해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08220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03403-638B-303D-116D-6CFC4AE87904}"/>
              </a:ext>
            </a:extLst>
          </p:cNvPr>
          <p:cNvSpPr txBox="1"/>
          <p:nvPr/>
        </p:nvSpPr>
        <p:spPr>
          <a:xfrm>
            <a:off x="446713" y="287447"/>
            <a:ext cx="9385183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package.json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Requsted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6469685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5366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서버의 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191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아이돌 모아보기 - 아이린 레전드 짤 2개💕💕 | Facebook">
            <a:extLst>
              <a:ext uri="{FF2B5EF4-FFF2-40B4-BE49-F238E27FC236}">
                <a16:creationId xmlns:a16="http://schemas.microsoft.com/office/drawing/2014/main" id="{74AC861F-8EE6-B261-522B-309C70160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80" y="2792286"/>
            <a:ext cx="21560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김태희 리즈시절. jpg : MLBPARK">
            <a:extLst>
              <a:ext uri="{FF2B5EF4-FFF2-40B4-BE49-F238E27FC236}">
                <a16:creationId xmlns:a16="http://schemas.microsoft.com/office/drawing/2014/main" id="{842D3F33-63AA-C931-91F1-CF58599B3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25159"/>
          <a:stretch/>
        </p:blipFill>
        <p:spPr bwMode="auto">
          <a:xfrm>
            <a:off x="8245875" y="2792286"/>
            <a:ext cx="254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에스파 카리나, 카리나는 신이에요 [SE☆포토] | 서울경제">
            <a:extLst>
              <a:ext uri="{FF2B5EF4-FFF2-40B4-BE49-F238E27FC236}">
                <a16:creationId xmlns:a16="http://schemas.microsoft.com/office/drawing/2014/main" id="{ABC897DC-E044-66CB-CC3F-632267F61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63" y="2792286"/>
            <a:ext cx="2156073" cy="323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283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메소드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993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B8BC5-2737-B493-7C07-8A7F1CCCDB59}"/>
              </a:ext>
            </a:extLst>
          </p:cNvPr>
          <p:cNvSpPr txBox="1"/>
          <p:nvPr/>
        </p:nvSpPr>
        <p:spPr>
          <a:xfrm>
            <a:off x="1424294" y="428178"/>
            <a:ext cx="103105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</a:p>
          <a:p>
            <a:r>
              <a:rPr lang="en-US" altLang="ko-KR" sz="9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</a:p>
          <a:p>
            <a:r>
              <a:rPr lang="en-US" altLang="ko-KR" sz="9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</a:t>
            </a:r>
          </a:p>
          <a:p>
            <a:r>
              <a:rPr lang="en-US" altLang="ko-KR" sz="9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9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3FD6E-9B87-9261-8FAE-68665799F3F9}"/>
              </a:ext>
            </a:extLst>
          </p:cNvPr>
          <p:cNvSpPr txBox="1"/>
          <p:nvPr/>
        </p:nvSpPr>
        <p:spPr>
          <a:xfrm>
            <a:off x="2302945" y="723900"/>
            <a:ext cx="2282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reate</a:t>
            </a:r>
            <a:endParaRPr lang="ko-KR" altLang="en-US" sz="6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17C11-E2EC-A031-6FA4-FC8FC1107937}"/>
              </a:ext>
            </a:extLst>
          </p:cNvPr>
          <p:cNvSpPr txBox="1"/>
          <p:nvPr/>
        </p:nvSpPr>
        <p:spPr>
          <a:xfrm>
            <a:off x="2302945" y="2238375"/>
            <a:ext cx="163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ead</a:t>
            </a:r>
            <a:endParaRPr lang="ko-KR" altLang="en-US" sz="6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21BF5-03F0-E5DA-74F9-5A3142298B96}"/>
              </a:ext>
            </a:extLst>
          </p:cNvPr>
          <p:cNvSpPr txBox="1"/>
          <p:nvPr/>
        </p:nvSpPr>
        <p:spPr>
          <a:xfrm>
            <a:off x="2302945" y="3648075"/>
            <a:ext cx="2461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pdate</a:t>
            </a:r>
            <a:endParaRPr lang="ko-KR" altLang="en-US" sz="6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E2A8-CCF7-8A59-BDB5-E45B2A5C9041}"/>
              </a:ext>
            </a:extLst>
          </p:cNvPr>
          <p:cNvSpPr txBox="1"/>
          <p:nvPr/>
        </p:nvSpPr>
        <p:spPr>
          <a:xfrm>
            <a:off x="2302945" y="5162550"/>
            <a:ext cx="21563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elete</a:t>
            </a:r>
            <a:endParaRPr lang="ko-KR" altLang="en-US" sz="6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06DAB26-81B8-FE1E-3330-C9563893320E}"/>
              </a:ext>
            </a:extLst>
          </p:cNvPr>
          <p:cNvSpPr/>
          <p:nvPr/>
        </p:nvSpPr>
        <p:spPr>
          <a:xfrm>
            <a:off x="5069027" y="1058823"/>
            <a:ext cx="542925" cy="43815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28720-AB5F-E4C8-BD36-0844B7BA80F7}"/>
              </a:ext>
            </a:extLst>
          </p:cNvPr>
          <p:cNvSpPr txBox="1"/>
          <p:nvPr/>
        </p:nvSpPr>
        <p:spPr>
          <a:xfrm>
            <a:off x="6096000" y="554623"/>
            <a:ext cx="30171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</a:t>
            </a:r>
            <a:endParaRPr lang="ko-KR" altLang="en-US" sz="88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16793-9262-60B6-670B-1EC0AF036B85}"/>
              </a:ext>
            </a:extLst>
          </p:cNvPr>
          <p:cNvSpPr txBox="1"/>
          <p:nvPr/>
        </p:nvSpPr>
        <p:spPr>
          <a:xfrm>
            <a:off x="6096000" y="2069098"/>
            <a:ext cx="22605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</a:t>
            </a:r>
            <a:endParaRPr lang="ko-KR" altLang="en-US" sz="8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D24510-BF68-22FC-E707-42FFC250FDAD}"/>
              </a:ext>
            </a:extLst>
          </p:cNvPr>
          <p:cNvSpPr/>
          <p:nvPr/>
        </p:nvSpPr>
        <p:spPr>
          <a:xfrm>
            <a:off x="5069027" y="2573298"/>
            <a:ext cx="542925" cy="4381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A34BA3A-1C6C-2A37-558A-8D28D5FF4090}"/>
              </a:ext>
            </a:extLst>
          </p:cNvPr>
          <p:cNvSpPr/>
          <p:nvPr/>
        </p:nvSpPr>
        <p:spPr>
          <a:xfrm>
            <a:off x="5069027" y="3982998"/>
            <a:ext cx="542925" cy="43815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1A796-ECFC-02D8-D5DF-D9FE3DC1FD7E}"/>
              </a:ext>
            </a:extLst>
          </p:cNvPr>
          <p:cNvSpPr txBox="1"/>
          <p:nvPr/>
        </p:nvSpPr>
        <p:spPr>
          <a:xfrm>
            <a:off x="6096000" y="3478798"/>
            <a:ext cx="22974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PUT</a:t>
            </a:r>
            <a:endParaRPr lang="ko-KR" altLang="en-US" sz="88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FE719-717C-0333-F3BB-D8FDBE936449}"/>
              </a:ext>
            </a:extLst>
          </p:cNvPr>
          <p:cNvSpPr txBox="1"/>
          <p:nvPr/>
        </p:nvSpPr>
        <p:spPr>
          <a:xfrm>
            <a:off x="6059131" y="4993273"/>
            <a:ext cx="42450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DELETE</a:t>
            </a:r>
            <a:endParaRPr lang="ko-KR" altLang="en-US" sz="8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7D7E72F-78E8-E657-79AF-09809A664E71}"/>
              </a:ext>
            </a:extLst>
          </p:cNvPr>
          <p:cNvSpPr/>
          <p:nvPr/>
        </p:nvSpPr>
        <p:spPr>
          <a:xfrm>
            <a:off x="5069027" y="5497473"/>
            <a:ext cx="542925" cy="4381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8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393922-FC38-F78E-C1FB-8FAAC586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26" y="304800"/>
            <a:ext cx="2057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686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BFA05D-3B6F-B5B4-93E5-35687A43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15" y="381000"/>
            <a:ext cx="8763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456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 Status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100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정보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리퀘스트를</a:t>
            </a:r>
            <a:r>
              <a:rPr lang="ko-KR" altLang="en-US" dirty="0">
                <a:sym typeface="Wingdings" panose="05000000000000000000" pitchFamily="2" charset="2"/>
              </a:rPr>
              <a:t> 받고 처리 중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성공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리퀘스트를</a:t>
            </a:r>
            <a:r>
              <a:rPr lang="ko-KR" altLang="en-US" dirty="0">
                <a:sym typeface="Wingdings" panose="05000000000000000000" pitchFamily="2" charset="2"/>
              </a:rPr>
              <a:t> 정상 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300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리디렉션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처리 완료를 위해서는 추가 동작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400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클라이언트 에러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클라이언트에서 요청을 잘못 보냄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500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서버 에러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리퀘스트는</a:t>
            </a:r>
            <a:r>
              <a:rPr lang="ko-KR" altLang="en-US" dirty="0">
                <a:sym typeface="Wingdings" panose="05000000000000000000" pitchFamily="2" charset="2"/>
              </a:rPr>
              <a:t> 잘 들어 갔지만 서버에서 처리를 못함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9367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751D3EB-DE2B-C024-23DC-5FFC6F6E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866775"/>
            <a:ext cx="10563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473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요청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17425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요청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여러분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설계를 할 때 모든 요청을 예상해서 </a:t>
            </a:r>
            <a:r>
              <a:rPr lang="en-US" altLang="ko-KR" dirty="0" err="1">
                <a:sym typeface="Wingdings" panose="05000000000000000000" pitchFamily="2" charset="2"/>
              </a:rPr>
              <a:t>api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만들어 놓을 수는 없겠죠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회원 가입을 하는 과정이라면 회원 가입을 하는 유저의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Password</a:t>
            </a:r>
            <a:r>
              <a:rPr lang="ko-KR" altLang="en-US" dirty="0">
                <a:sym typeface="Wingdings" panose="05000000000000000000" pitchFamily="2" charset="2"/>
              </a:rPr>
              <a:t>는 프론트에서 받을 수 밖에 없겠죠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67774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EDB5D1-6D45-051B-772B-0C6C0B7B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85" y="560231"/>
            <a:ext cx="5297429" cy="499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332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받는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6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7E95CA18-3108-3F71-7F77-451ACEB8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7DC2F-BBC1-8BAF-E4EF-CCE60BCDE8A8}"/>
              </a:ext>
            </a:extLst>
          </p:cNvPr>
          <p:cNvSpPr txBox="1"/>
          <p:nvPr/>
        </p:nvSpPr>
        <p:spPr>
          <a:xfrm>
            <a:off x="7243482" y="5764305"/>
            <a:ext cx="24785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Node.js - 위키백과, 우리 모두의 백과사전">
            <a:extLst>
              <a:ext uri="{FF2B5EF4-FFF2-40B4-BE49-F238E27FC236}">
                <a16:creationId xmlns:a16="http://schemas.microsoft.com/office/drawing/2014/main" id="{41D71DB3-67DB-93E6-35EC-3A366005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5599">
            <a:off x="1277842" y="2590799"/>
            <a:ext cx="3186579" cy="1949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45619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1927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보통 요청은 주소로 들어오죠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그렇기 때문에 프론트에서 받아야 하는 정보는 주소 값에 담아서 보냅니다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받을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파라미터명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미리 정의해 두면 해당 내용은 </a:t>
            </a:r>
            <a:r>
              <a:rPr lang="en-US" altLang="ko-KR" dirty="0" err="1">
                <a:sym typeface="Wingdings" panose="05000000000000000000" pitchFamily="2" charset="2"/>
              </a:rPr>
              <a:t>req.params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 담겨서 전달이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FA2B6-31C0-387B-3D39-851AD271C340}"/>
              </a:ext>
            </a:extLst>
          </p:cNvPr>
          <p:cNvSpPr txBox="1"/>
          <p:nvPr/>
        </p:nvSpPr>
        <p:spPr>
          <a:xfrm>
            <a:off x="828675" y="2828835"/>
            <a:ext cx="80581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`ID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번호가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 회원 정보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76489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EC86A7-09AD-2EED-A871-8F749471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89" y="272518"/>
            <a:ext cx="4902486" cy="53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68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물론 여러 개를 받을 수도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Req.params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객체에 담겨서 전달이 되어서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편리하게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800" y="2175986"/>
            <a:ext cx="69913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'/:id/:name/:gender'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A2D88A-8778-C55D-A49A-CECF9013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23093"/>
            <a:ext cx="7181850" cy="9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136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EB0068-B6F5-60A1-9F5E-1690C680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9" y="192946"/>
            <a:ext cx="4625632" cy="61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53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 개를 받을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어떤 값을 전달하는지 보내는 쪽에서 인지 시키기 위해서 이렇게 사용도 가능합니다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799" y="2828835"/>
            <a:ext cx="84296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'/id/:id/name/:name/gender/:gender'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73F2D-5087-8ACC-30E5-B00DB8D1C35F}"/>
              </a:ext>
            </a:extLst>
          </p:cNvPr>
          <p:cNvSpPr txBox="1"/>
          <p:nvPr/>
        </p:nvSpPr>
        <p:spPr>
          <a:xfrm>
            <a:off x="685799" y="4376261"/>
            <a:ext cx="280035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"1"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"name"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"tetz"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"gender"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"male"</a:t>
            </a:r>
            <a:endParaRPr lang="en-US" altLang="ko-KR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5381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DA782-1BA6-E928-33CB-02530ACA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7" y="226503"/>
            <a:ext cx="4365074" cy="56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958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0487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Query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의 약점은 정의 된 형태로만 데이터를 받을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막 보내고 싶다면</a:t>
            </a:r>
            <a:r>
              <a:rPr lang="en-US" altLang="ko-KR" dirty="0">
                <a:sym typeface="Wingdings" panose="05000000000000000000" pitchFamily="2" charset="2"/>
              </a:rPr>
              <a:t>!? Query </a:t>
            </a:r>
            <a:r>
              <a:rPr lang="ko-KR" altLang="en-US" dirty="0">
                <a:sym typeface="Wingdings" panose="05000000000000000000" pitchFamily="2" charset="2"/>
              </a:rPr>
              <a:t>를 쓰면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Query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를 붙인 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필드명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ko-KR" altLang="en-US" dirty="0">
                <a:sym typeface="Wingdings" panose="05000000000000000000" pitchFamily="2" charset="2"/>
              </a:rPr>
              <a:t>값 으로 사용하면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여러 개를 보내고 싶으면</a:t>
            </a:r>
            <a:r>
              <a:rPr lang="en-US" altLang="ko-KR" dirty="0">
                <a:sym typeface="Wingdings" panose="05000000000000000000" pitchFamily="2" charset="2"/>
              </a:rPr>
              <a:t>, &amp;</a:t>
            </a:r>
            <a:r>
              <a:rPr lang="ko-KR" altLang="en-US" dirty="0">
                <a:sym typeface="Wingdings" panose="05000000000000000000" pitchFamily="2" charset="2"/>
              </a:rPr>
              <a:t> 로 묶어서 여러 개를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2591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483F6-9D1A-D893-18EC-A25A8D739711}"/>
              </a:ext>
            </a:extLst>
          </p:cNvPr>
          <p:cNvSpPr txBox="1"/>
          <p:nvPr/>
        </p:nvSpPr>
        <p:spPr>
          <a:xfrm>
            <a:off x="762000" y="60951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5C2E8A-8FE5-E4CE-16FB-150EB242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91046"/>
            <a:ext cx="7848876" cy="22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2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Node-JS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70256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Parameter</a:t>
            </a:r>
            <a:r>
              <a:rPr lang="ko-KR" altLang="en-US" dirty="0">
                <a:sym typeface="Wingdings" panose="05000000000000000000" pitchFamily="2" charset="2"/>
              </a:rPr>
              <a:t> 방식과 </a:t>
            </a:r>
            <a:r>
              <a:rPr lang="en-US" altLang="ko-KR" dirty="0">
                <a:sym typeface="Wingdings" panose="05000000000000000000" pitchFamily="2" charset="2"/>
              </a:rPr>
              <a:t>Query </a:t>
            </a:r>
            <a:r>
              <a:rPr lang="ko-KR" altLang="en-US" dirty="0">
                <a:sym typeface="Wingdings" panose="05000000000000000000" pitchFamily="2" charset="2"/>
              </a:rPr>
              <a:t>방식으로 </a:t>
            </a:r>
            <a:r>
              <a:rPr lang="en-US" altLang="ko-KR" dirty="0">
                <a:sym typeface="Wingdings" panose="05000000000000000000" pitchFamily="2" charset="2"/>
              </a:rPr>
              <a:t>email, password, name, gender </a:t>
            </a:r>
            <a:r>
              <a:rPr lang="ko-KR" altLang="en-US" dirty="0">
                <a:sym typeface="Wingdings" panose="05000000000000000000" pitchFamily="2" charset="2"/>
              </a:rPr>
              <a:t>정보를 받아와서 출력하는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코드 작성하기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코드와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각각 요청을 보내고 받은 </a:t>
            </a:r>
            <a:r>
              <a:rPr lang="en-US" altLang="ko-KR" dirty="0">
                <a:sym typeface="Wingdings" panose="05000000000000000000" pitchFamily="2" charset="2"/>
              </a:rPr>
              <a:t>postman</a:t>
            </a:r>
            <a:r>
              <a:rPr lang="ko-KR" altLang="en-US" dirty="0">
                <a:sym typeface="Wingdings" panose="05000000000000000000" pitchFamily="2" charset="2"/>
              </a:rPr>
              <a:t>의 스크린 샷을 보내주세요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760274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6296194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프론트에서 </a:t>
            </a:r>
            <a:r>
              <a:rPr lang="ko-KR" altLang="en-US" dirty="0" err="1">
                <a:sym typeface="Wingdings" panose="05000000000000000000" pitchFamily="2" charset="2"/>
              </a:rPr>
              <a:t>백엔드로</a:t>
            </a:r>
            <a:r>
              <a:rPr lang="ko-KR" altLang="en-US" dirty="0">
                <a:sym typeface="Wingdings" panose="05000000000000000000" pitchFamily="2" charset="2"/>
              </a:rPr>
              <a:t> 요청을 보낼 때는 주소 값을 다르게 보내서 요청을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ko-KR" altLang="en-US" dirty="0" err="1">
                <a:sym typeface="Wingdings" panose="05000000000000000000" pitchFamily="2" charset="2"/>
              </a:rPr>
              <a:t>백엔드에서는</a:t>
            </a:r>
            <a:r>
              <a:rPr lang="ko-KR" altLang="en-US" dirty="0">
                <a:sym typeface="Wingdings" panose="05000000000000000000" pitchFamily="2" charset="2"/>
              </a:rPr>
              <a:t> 각각 주소에 따라서 각기 다른 역할을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이렇게 주소에 따라서 각기 다른 역할을 하도록 나누는 방법을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이라고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app.</a:t>
            </a:r>
            <a:r>
              <a:rPr lang="ko-KR" altLang="en-US" dirty="0" err="1">
                <a:sym typeface="Wingdings" panose="05000000000000000000" pitchFamily="2" charset="2"/>
              </a:rPr>
              <a:t>메소드명</a:t>
            </a:r>
            <a:r>
              <a:rPr lang="en-US" altLang="ko-KR" dirty="0">
                <a:sym typeface="Wingdings" panose="05000000000000000000" pitchFamily="2" charset="2"/>
              </a:rPr>
              <a:t>(); </a:t>
            </a:r>
            <a:r>
              <a:rPr lang="ko-KR" altLang="en-US" dirty="0">
                <a:sym typeface="Wingdings" panose="05000000000000000000" pitchFamily="2" charset="2"/>
              </a:rPr>
              <a:t>의 형태로 요청 방식을 나누어 처리 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88781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9594583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310AC-A23C-F131-83C9-54683773C77B}"/>
              </a:ext>
            </a:extLst>
          </p:cNvPr>
          <p:cNvSpPr txBox="1"/>
          <p:nvPr/>
        </p:nvSpPr>
        <p:spPr>
          <a:xfrm>
            <a:off x="495299" y="612844"/>
            <a:ext cx="637222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429102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Router()</a:t>
            </a:r>
          </a:p>
        </p:txBody>
      </p:sp>
    </p:spTree>
    <p:extLst>
      <p:ext uri="{BB962C8B-B14F-4D97-AF65-F5344CB8AC3E}">
        <p14:creationId xmlns:p14="http://schemas.microsoft.com/office/powerpoint/2010/main" val="9415409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Router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</a:t>
            </a:r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을 위한 미들웨어도 존재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Router() </a:t>
            </a:r>
            <a:r>
              <a:rPr lang="ko-KR" altLang="en-US" dirty="0">
                <a:sym typeface="Wingdings" panose="05000000000000000000" pitchFamily="2" charset="2"/>
              </a:rPr>
              <a:t>를 사용하면 특정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요청에 대한 것들을 묶어서 처리가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9540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3B86-3E5F-F845-BD09-A3C8DD52A006}"/>
              </a:ext>
            </a:extLst>
          </p:cNvPr>
          <p:cNvSpPr txBox="1"/>
          <p:nvPr/>
        </p:nvSpPr>
        <p:spPr>
          <a:xfrm>
            <a:off x="246742" y="58846"/>
            <a:ext cx="9492343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특정 회원 정보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 world!'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665433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442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이용해서 간단한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아래와 같은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GET Localhost:4000/users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목록을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GET Localhost:4000/users/:id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특정 회원 정보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POST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449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6305D-5205-D73C-36EC-DE230185F244}"/>
              </a:ext>
            </a:extLst>
          </p:cNvPr>
          <p:cNvSpPr txBox="1"/>
          <p:nvPr/>
        </p:nvSpPr>
        <p:spPr>
          <a:xfrm>
            <a:off x="0" y="0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2008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6" name="Picture 4" descr="V8 엔진, 무엇일까?">
            <a:extLst>
              <a:ext uri="{FF2B5EF4-FFF2-40B4-BE49-F238E27FC236}">
                <a16:creationId xmlns:a16="http://schemas.microsoft.com/office/drawing/2014/main" id="{E57B6846-F648-134B-FD06-D6379089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4422"/>
            <a:ext cx="12192000" cy="344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6167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목록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GET Localhost:4000/users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위의 요청이 들어오면 회원 정보 </a:t>
            </a:r>
            <a:r>
              <a:rPr lang="en-US" altLang="ko-KR" dirty="0">
                <a:sym typeface="Wingdings" panose="05000000000000000000" pitchFamily="2" charset="2"/>
              </a:rPr>
              <a:t>Obj </a:t>
            </a:r>
            <a:r>
              <a:rPr lang="ko-KR" altLang="en-US" dirty="0">
                <a:sym typeface="Wingdings" panose="05000000000000000000" pitchFamily="2" charset="2"/>
              </a:rPr>
              <a:t>를 그대로 전달하여 목록을 띄우겠습니다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23516-DF19-325B-BD5E-66AE4549F0BD}"/>
              </a:ext>
            </a:extLst>
          </p:cNvPr>
          <p:cNvSpPr txBox="1"/>
          <p:nvPr/>
        </p:nvSpPr>
        <p:spPr>
          <a:xfrm>
            <a:off x="809625" y="3646055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'tetz'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034137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회원 정보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GET Localhost:4000/users/:id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정보를 </a:t>
            </a:r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로 받아와서 처리를 해줍니다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가지는 회원이 없으면 예외 처리를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값 입력을 </a:t>
            </a:r>
            <a:r>
              <a:rPr lang="ko-KR" altLang="en-US" dirty="0" err="1">
                <a:sym typeface="Wingdings" panose="05000000000000000000" pitchFamily="2" charset="2"/>
              </a:rPr>
              <a:t>안하면</a:t>
            </a:r>
            <a:r>
              <a:rPr lang="ko-KR" altLang="en-US" dirty="0">
                <a:sym typeface="Wingdings" panose="05000000000000000000" pitchFamily="2" charset="2"/>
              </a:rPr>
              <a:t> 그 예외 처리는 </a:t>
            </a:r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가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3074" name="Picture 2" descr="너굴맨', '너굴맨이 처리했으니' 드립의 뜻과 유래 : 네이버 블로그">
            <a:extLst>
              <a:ext uri="{FF2B5EF4-FFF2-40B4-BE49-F238E27FC236}">
                <a16:creationId xmlns:a16="http://schemas.microsoft.com/office/drawing/2014/main" id="{1ADA1862-24E9-6482-E49F-E9FA2696B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521083"/>
            <a:ext cx="4438650" cy="21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press - Node.js web application framework">
            <a:extLst>
              <a:ext uri="{FF2B5EF4-FFF2-40B4-BE49-F238E27FC236}">
                <a16:creationId xmlns:a16="http://schemas.microsoft.com/office/drawing/2014/main" id="{93CC89CF-4B90-D468-2AB8-42A0DED0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4521083"/>
            <a:ext cx="41433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7619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859C3F-7417-585D-D78E-9D690CFDDEB1}"/>
              </a:ext>
            </a:extLst>
          </p:cNvPr>
          <p:cNvSpPr txBox="1"/>
          <p:nvPr/>
        </p:nvSpPr>
        <p:spPr>
          <a:xfrm>
            <a:off x="800100" y="64606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263666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추가하기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POST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Req.query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회원 가입할 정보를 받아와서 새로운 회원을 만들어 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id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ko-KR" altLang="en-US" dirty="0">
                <a:sym typeface="Wingdings" panose="05000000000000000000" pitchFamily="2" charset="2"/>
              </a:rPr>
              <a:t>이 정상적으로 </a:t>
            </a:r>
            <a:r>
              <a:rPr lang="ko-KR" altLang="en-US" dirty="0" err="1">
                <a:sym typeface="Wingdings" panose="05000000000000000000" pitchFamily="2" charset="2"/>
              </a:rPr>
              <a:t>안들어온</a:t>
            </a:r>
            <a:r>
              <a:rPr lang="ko-KR" altLang="en-US" dirty="0">
                <a:sym typeface="Wingdings" panose="05000000000000000000" pitchFamily="2" charset="2"/>
              </a:rPr>
              <a:t> 경우는 예외 처리를 </a:t>
            </a:r>
            <a:r>
              <a:rPr lang="ko-KR" altLang="en-US" dirty="0" err="1">
                <a:sym typeface="Wingdings" panose="05000000000000000000" pitchFamily="2" charset="2"/>
              </a:rPr>
              <a:t>해야합니다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46021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18B8EA-2143-50DA-B97A-54EE94ED7BFE}"/>
              </a:ext>
            </a:extLst>
          </p:cNvPr>
          <p:cNvSpPr txBox="1"/>
          <p:nvPr/>
        </p:nvSpPr>
        <p:spPr>
          <a:xfrm>
            <a:off x="571500" y="457617"/>
            <a:ext cx="76581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962649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수정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회원 수정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삭제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수정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PUT Localhost:4000/users/1?id=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삭제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DELETE Localhost:4000/users/1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68626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ML5 - 위키백과, 우리 모두의 백과사전">
            <a:extLst>
              <a:ext uri="{FF2B5EF4-FFF2-40B4-BE49-F238E27FC236}">
                <a16:creationId xmlns:a16="http://schemas.microsoft.com/office/drawing/2014/main" id="{299FA494-9962-9F41-CFAB-0F28F19A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43" y="1033943"/>
            <a:ext cx="4790114" cy="47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7393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ML5 - 위키백과, 우리 모두의 백과사전">
            <a:extLst>
              <a:ext uri="{FF2B5EF4-FFF2-40B4-BE49-F238E27FC236}">
                <a16:creationId xmlns:a16="http://schemas.microsoft.com/office/drawing/2014/main" id="{299FA494-9962-9F41-CFAB-0F28F19A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1033943"/>
            <a:ext cx="4790114" cy="47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2A9DC-CB28-21EB-A6CB-B0FA98637A54}"/>
              </a:ext>
            </a:extLst>
          </p:cNvPr>
          <p:cNvSpPr txBox="1"/>
          <p:nvPr/>
        </p:nvSpPr>
        <p:spPr>
          <a:xfrm>
            <a:off x="5437297" y="2459504"/>
            <a:ext cx="57422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언어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통신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기능 추가 불가능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]JavaScript, JQuery 브라우저 크기 구하기(해상도 구하기) - 기초공사">
            <a:extLst>
              <a:ext uri="{FF2B5EF4-FFF2-40B4-BE49-F238E27FC236}">
                <a16:creationId xmlns:a16="http://schemas.microsoft.com/office/drawing/2014/main" id="{BCBBCEC0-3AF8-3E2B-0ABA-D8ECC38E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94" y="1338412"/>
            <a:ext cx="3688012" cy="41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1724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]JavaScript, JQuery 브라우저 크기 구하기(해상도 구하기) - 기초공사">
            <a:extLst>
              <a:ext uri="{FF2B5EF4-FFF2-40B4-BE49-F238E27FC236}">
                <a16:creationId xmlns:a16="http://schemas.microsoft.com/office/drawing/2014/main" id="{BCBBCEC0-3AF8-3E2B-0ABA-D8ECC38E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34" y="1338412"/>
            <a:ext cx="3688012" cy="41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1C1E7-0A52-3773-DDC0-AF4E5354EE49}"/>
              </a:ext>
            </a:extLst>
          </p:cNvPr>
          <p:cNvSpPr txBox="1"/>
          <p:nvPr/>
        </p:nvSpPr>
        <p:spPr>
          <a:xfrm>
            <a:off x="5437297" y="3075057"/>
            <a:ext cx="5272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언어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통신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268126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yan Dahl - YouTube">
            <a:extLst>
              <a:ext uri="{FF2B5EF4-FFF2-40B4-BE49-F238E27FC236}">
                <a16:creationId xmlns:a16="http://schemas.microsoft.com/office/drawing/2014/main" id="{618C049A-3BD7-CF27-5BAB-02D61793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57"/>
            <a:ext cx="10990729" cy="61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6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5CD6-E125-DCD4-2B03-C244B285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서버에서 받은 데이터로 어떻게 그리죠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FD6FF-061E-3993-9EFB-E896ADAB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en-US" altLang="ko-KR" dirty="0" err="1"/>
              <a:t>Res.write</a:t>
            </a:r>
            <a:r>
              <a:rPr lang="en-US" altLang="ko-KR" dirty="0"/>
              <a:t> </a:t>
            </a:r>
            <a:r>
              <a:rPr lang="ko-KR" altLang="en-US" dirty="0"/>
              <a:t>로 하나하나 그려줄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6702-08ED-B2F8-1077-80FE67193202}"/>
              </a:ext>
            </a:extLst>
          </p:cNvPr>
          <p:cNvSpPr txBox="1"/>
          <p:nvPr/>
        </p:nvSpPr>
        <p:spPr>
          <a:xfrm>
            <a:off x="840996" y="2274838"/>
            <a:ext cx="925096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'/show'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writeHead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html;charset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'&lt;h1&gt;hello, Dynamic Web page&lt;/h1&gt;'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`&lt;h2&gt;USER id is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`&lt;h2&gt;USER name is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FCAB6-4C64-5A7E-8F0C-E3F8B185B5E3}"/>
              </a:ext>
            </a:extLst>
          </p:cNvPr>
          <p:cNvSpPr txBox="1"/>
          <p:nvPr/>
        </p:nvSpPr>
        <p:spPr>
          <a:xfrm>
            <a:off x="840996" y="5067944"/>
            <a:ext cx="609460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-style'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'no-console'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plusplus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10881685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5CD6-E125-DCD4-2B03-C244B285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그렇다다면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FD6FF-061E-3993-9EFB-E896ADAB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설정은요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CSS </a:t>
            </a:r>
            <a:r>
              <a:rPr lang="ko-KR" altLang="en-US" dirty="0"/>
              <a:t>파일 불러오기는 되나요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내부에서 사용하는 </a:t>
            </a:r>
            <a:r>
              <a:rPr lang="en-US" altLang="ko-KR" dirty="0"/>
              <a:t>JS </a:t>
            </a:r>
            <a:r>
              <a:rPr lang="ko-KR" altLang="en-US" dirty="0"/>
              <a:t>코드는 어찌 불러오죠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저거 </a:t>
            </a:r>
            <a:r>
              <a:rPr lang="ko-KR" altLang="en-US" dirty="0" err="1"/>
              <a:t>저래</a:t>
            </a:r>
            <a:r>
              <a:rPr lang="ko-KR" altLang="en-US" dirty="0"/>
              <a:t> 가지고 쓰겠어요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5059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구려 짤과 움짤 모음 - 짤봇">
            <a:extLst>
              <a:ext uri="{FF2B5EF4-FFF2-40B4-BE49-F238E27FC236}">
                <a16:creationId xmlns:a16="http://schemas.microsoft.com/office/drawing/2014/main" id="{42330204-2021-369A-7859-48163958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247775"/>
            <a:ext cx="52197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8342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128842022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js (문법, include, nodejs와 연동)">
            <a:extLst>
              <a:ext uri="{FF2B5EF4-FFF2-40B4-BE49-F238E27FC236}">
                <a16:creationId xmlns:a16="http://schemas.microsoft.com/office/drawing/2014/main" id="{9E03F747-3CB7-2F37-7C8D-5ED6AA7A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0" y="469434"/>
            <a:ext cx="5421560" cy="265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ug가 뭐예요">
            <a:extLst>
              <a:ext uri="{FF2B5EF4-FFF2-40B4-BE49-F238E27FC236}">
                <a16:creationId xmlns:a16="http://schemas.microsoft.com/office/drawing/2014/main" id="{761CE29A-A9C9-7A46-C3D2-3A0997F46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39" y="978962"/>
            <a:ext cx="52101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unjucks | OddBird">
            <a:extLst>
              <a:ext uri="{FF2B5EF4-FFF2-40B4-BE49-F238E27FC236}">
                <a16:creationId xmlns:a16="http://schemas.microsoft.com/office/drawing/2014/main" id="{CC38340B-0593-9A00-DE9A-07975794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4501"/>
            <a:ext cx="9144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4561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js (문법, include, nodejs와 연동)">
            <a:extLst>
              <a:ext uri="{FF2B5EF4-FFF2-40B4-BE49-F238E27FC236}">
                <a16:creationId xmlns:a16="http://schemas.microsoft.com/office/drawing/2014/main" id="{001BA84E-EEEA-4FCB-9069-A4CEF8E80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68" y="402322"/>
            <a:ext cx="3494888" cy="17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ug가 뭐예요">
            <a:extLst>
              <a:ext uri="{FF2B5EF4-FFF2-40B4-BE49-F238E27FC236}">
                <a16:creationId xmlns:a16="http://schemas.microsoft.com/office/drawing/2014/main" id="{2DECA62B-9FEE-0312-6A9A-6F871A0D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3" y="2771441"/>
            <a:ext cx="3746558" cy="165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unjucks | OddBird">
            <a:extLst>
              <a:ext uri="{FF2B5EF4-FFF2-40B4-BE49-F238E27FC236}">
                <a16:creationId xmlns:a16="http://schemas.microsoft.com/office/drawing/2014/main" id="{23A3B096-E79B-E4D4-1DCF-FE14D41F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2" y="4955797"/>
            <a:ext cx="3805281" cy="13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DF1BA5-CBE6-2144-6715-CEB99DDD8D88}"/>
              </a:ext>
            </a:extLst>
          </p:cNvPr>
          <p:cNvSpPr txBox="1"/>
          <p:nvPr/>
        </p:nvSpPr>
        <p:spPr>
          <a:xfrm>
            <a:off x="5160461" y="409891"/>
            <a:ext cx="4429418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기본이 되는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 Engine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문법을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A6B4-C367-44C4-47C9-B1A290E63C6D}"/>
              </a:ext>
            </a:extLst>
          </p:cNvPr>
          <p:cNvSpPr txBox="1"/>
          <p:nvPr/>
        </p:nvSpPr>
        <p:spPr>
          <a:xfrm>
            <a:off x="5160461" y="2855477"/>
            <a:ext cx="4406976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문법을 단순화 하여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F9EEC-BA42-DE43-01A8-7FA89F8E3356}"/>
              </a:ext>
            </a:extLst>
          </p:cNvPr>
          <p:cNvSpPr txBox="1"/>
          <p:nvPr/>
        </p:nvSpPr>
        <p:spPr>
          <a:xfrm>
            <a:off x="5160461" y="5036306"/>
            <a:ext cx="3768980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문법을 그대로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6237889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4509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Engine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ko-KR" altLang="en-US" dirty="0">
                <a:sym typeface="Wingdings" panose="05000000000000000000" pitchFamily="2" charset="2"/>
              </a:rPr>
              <a:t> 를 설치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-D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 에게 어떤 </a:t>
            </a:r>
            <a:r>
              <a:rPr lang="en-US" altLang="ko-KR" dirty="0">
                <a:sym typeface="Wingdings" panose="05000000000000000000" pitchFamily="2" charset="2"/>
              </a:rPr>
              <a:t>View Engine </a:t>
            </a:r>
            <a:r>
              <a:rPr lang="ko-KR" altLang="en-US" dirty="0">
                <a:sym typeface="Wingdings" panose="05000000000000000000" pitchFamily="2" charset="2"/>
              </a:rPr>
              <a:t>으로 웹 페이지를 그릴 것인지도 알려줘야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동적 웹페이지는 </a:t>
            </a:r>
            <a:r>
              <a:rPr lang="en-US" altLang="ko-KR" dirty="0">
                <a:sym typeface="Wingdings" panose="05000000000000000000" pitchFamily="2" charset="2"/>
              </a:rPr>
              <a:t>Views</a:t>
            </a:r>
            <a:r>
              <a:rPr lang="ko-KR" altLang="en-US" dirty="0">
                <a:sym typeface="Wingdings" panose="05000000000000000000" pitchFamily="2" charset="2"/>
              </a:rPr>
              <a:t> 폴더에서 관리 합니다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C8ED6-BE5D-FA7F-E59E-526E49609D46}"/>
              </a:ext>
            </a:extLst>
          </p:cNvPr>
          <p:cNvSpPr txBox="1"/>
          <p:nvPr/>
        </p:nvSpPr>
        <p:spPr>
          <a:xfrm>
            <a:off x="807440" y="428666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1064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만들고 연결하기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서버 폴더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가장 외부에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만들기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Views</a:t>
            </a:r>
            <a:r>
              <a:rPr lang="ko-KR" altLang="en-US" dirty="0">
                <a:sym typeface="Wingdings" panose="05000000000000000000" pitchFamily="2" charset="2"/>
              </a:rPr>
              <a:t> 폴더 내부에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만들고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&lt;h1&gt; </a:t>
            </a:r>
            <a:r>
              <a:rPr lang="ko-KR" altLang="en-US" dirty="0">
                <a:sym typeface="Wingdings" panose="05000000000000000000" pitchFamily="2" charset="2"/>
              </a:rPr>
              <a:t>태그로 </a:t>
            </a:r>
            <a:r>
              <a:rPr lang="en-US" altLang="ko-KR" dirty="0">
                <a:sym typeface="Wingdings" panose="05000000000000000000" pitchFamily="2" charset="2"/>
              </a:rPr>
              <a:t>Hello, EJS World! </a:t>
            </a:r>
            <a:r>
              <a:rPr lang="ko-KR" altLang="en-US" dirty="0">
                <a:sym typeface="Wingdings" panose="05000000000000000000" pitchFamily="2" charset="2"/>
              </a:rPr>
              <a:t>띄우기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Localhost:4000/users </a:t>
            </a:r>
            <a:r>
              <a:rPr lang="ko-KR" altLang="en-US" dirty="0">
                <a:sym typeface="Wingdings" panose="05000000000000000000" pitchFamily="2" charset="2"/>
              </a:rPr>
              <a:t>기본 요청이 들어오면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띄우기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22E4F-C19D-0BDA-92D5-7E24CB88EE5C}"/>
              </a:ext>
            </a:extLst>
          </p:cNvPr>
          <p:cNvSpPr txBox="1"/>
          <p:nvPr/>
        </p:nvSpPr>
        <p:spPr>
          <a:xfrm>
            <a:off x="773884" y="5067944"/>
            <a:ext cx="609460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881414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웹 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331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582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ode.js - 위키백과, 우리 모두의 백과사전">
            <a:extLst>
              <a:ext uri="{FF2B5EF4-FFF2-40B4-BE49-F238E27FC236}">
                <a16:creationId xmlns:a16="http://schemas.microsoft.com/office/drawing/2014/main" id="{85A9C70E-84A5-25E3-3152-2B1608D6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28" y="358588"/>
            <a:ext cx="9443944" cy="57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8371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웹 시작하기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이제 서버에서 데이터를 받아서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데이터를 그리는 방법을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먼저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데이터를 넘기는 방식은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Res.render</a:t>
            </a:r>
            <a:r>
              <a:rPr lang="en-US" altLang="ko-KR" dirty="0">
                <a:sym typeface="Wingdings" panose="05000000000000000000" pitchFamily="2" charset="2"/>
              </a:rPr>
              <a:t>(‘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파일명</a:t>
            </a:r>
            <a:r>
              <a:rPr lang="en-US" altLang="ko-KR" dirty="0">
                <a:sym typeface="Wingdings" panose="05000000000000000000" pitchFamily="2" charset="2"/>
              </a:rPr>
              <a:t>’, { </a:t>
            </a:r>
            <a:r>
              <a:rPr lang="ko-KR" altLang="en-US" dirty="0">
                <a:sym typeface="Wingdings" panose="05000000000000000000" pitchFamily="2" charset="2"/>
              </a:rPr>
              <a:t>전달하고 싶은 데이터 </a:t>
            </a:r>
            <a:r>
              <a:rPr lang="en-US" altLang="ko-KR" dirty="0">
                <a:sym typeface="Wingdings" panose="05000000000000000000" pitchFamily="2" charset="2"/>
              </a:rPr>
              <a:t>});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전달하고 싶은 데이터는 오브젝트 형태로 전달이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오브젝트로 전달 된 데이터는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내부에서 </a:t>
            </a:r>
            <a:r>
              <a:rPr lang="en-US" altLang="ko-KR" dirty="0">
                <a:sym typeface="Wingdings" panose="05000000000000000000" pitchFamily="2" charset="2"/>
              </a:rPr>
              <a:t>&lt;%= %&gt; </a:t>
            </a:r>
            <a:r>
              <a:rPr lang="ko-KR" altLang="en-US" dirty="0">
                <a:sym typeface="Wingdings" panose="05000000000000000000" pitchFamily="2" charset="2"/>
              </a:rPr>
              <a:t>문법을 사용하여 오브젝트의 필드명으로 바로 호출이 가능합니다</a:t>
            </a:r>
            <a:r>
              <a:rPr lang="en-US" altLang="ko-KR" dirty="0">
                <a:sym typeface="Wingdings" panose="05000000000000000000" pitchFamily="2" charset="2"/>
              </a:rPr>
              <a:t>!	</a:t>
            </a:r>
          </a:p>
        </p:txBody>
      </p:sp>
    </p:spTree>
    <p:extLst>
      <p:ext uri="{BB962C8B-B14F-4D97-AF65-F5344CB8AC3E}">
        <p14:creationId xmlns:p14="http://schemas.microsoft.com/office/powerpoint/2010/main" val="1979529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28765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서버 코드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뷰 코드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B06D2-3975-B86F-29C1-274F2A4425E7}"/>
              </a:ext>
            </a:extLst>
          </p:cNvPr>
          <p:cNvSpPr txBox="1"/>
          <p:nvPr/>
        </p:nvSpPr>
        <p:spPr>
          <a:xfrm>
            <a:off x="807439" y="885211"/>
            <a:ext cx="839528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A7512-375D-1C5F-8DB3-066B7B0C8455}"/>
              </a:ext>
            </a:extLst>
          </p:cNvPr>
          <p:cNvSpPr txBox="1"/>
          <p:nvPr/>
        </p:nvSpPr>
        <p:spPr>
          <a:xfrm>
            <a:off x="807439" y="3185092"/>
            <a:ext cx="6094602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USER[0].id%&gt;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USER[0].name%&gt;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4800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배우기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5652245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If / for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 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데이터를 받을 때에는 </a:t>
            </a:r>
            <a:r>
              <a:rPr lang="en-US" altLang="ko-KR" dirty="0">
                <a:sym typeface="Wingdings" panose="05000000000000000000" pitchFamily="2" charset="2"/>
              </a:rPr>
              <a:t>&lt;%= %&gt; </a:t>
            </a:r>
            <a:r>
              <a:rPr lang="ko-KR" altLang="en-US" dirty="0">
                <a:sym typeface="Wingdings" panose="05000000000000000000" pitchFamily="2" charset="2"/>
              </a:rPr>
              <a:t>문법을 사용 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문법을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코드에 적용하고 싶다면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&lt;% %&gt; </a:t>
            </a:r>
            <a:r>
              <a:rPr lang="ko-KR" altLang="en-US" dirty="0">
                <a:sym typeface="Wingdings" panose="05000000000000000000" pitchFamily="2" charset="2"/>
              </a:rPr>
              <a:t>내부에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코드를 사용하면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en-US" altLang="ko-KR" dirty="0">
                <a:sym typeface="Wingdings" panose="05000000000000000000" pitchFamily="2" charset="2"/>
              </a:rPr>
              <a:t>if</a:t>
            </a:r>
            <a:r>
              <a:rPr lang="ko-KR" altLang="en-US" dirty="0">
                <a:sym typeface="Wingdings" panose="05000000000000000000" pitchFamily="2" charset="2"/>
              </a:rPr>
              <a:t> 와 </a:t>
            </a:r>
            <a:r>
              <a:rPr lang="en-US" altLang="ko-KR" dirty="0">
                <a:sym typeface="Wingdings" panose="05000000000000000000" pitchFamily="2" charset="2"/>
              </a:rPr>
              <a:t>for </a:t>
            </a:r>
            <a:r>
              <a:rPr lang="ko-KR" altLang="en-US" dirty="0">
                <a:sym typeface="Wingdings" panose="05000000000000000000" pitchFamily="2" charset="2"/>
              </a:rPr>
              <a:t>문을 조합해서 회원 목록을 전부 띄우는 페이지를 만들어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524205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493A9C-ABEF-F17B-EFA3-856E3FA6EB67}"/>
              </a:ext>
            </a:extLst>
          </p:cNvPr>
          <p:cNvSpPr txBox="1"/>
          <p:nvPr/>
        </p:nvSpPr>
        <p:spPr>
          <a:xfrm>
            <a:off x="295711" y="203557"/>
            <a:ext cx="9144699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].id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].name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else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정보가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930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보기가 좀 그렇죠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EJS </a:t>
            </a:r>
            <a:r>
              <a:rPr lang="ko-KR" altLang="en-US" dirty="0">
                <a:sym typeface="Wingdings" panose="05000000000000000000" pitchFamily="2" charset="2"/>
              </a:rPr>
              <a:t>형식의 경우 보기가 좀 그렇네요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좀 이쁘게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BA823-D660-141D-75EA-A08B3E18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2918119"/>
            <a:ext cx="5239481" cy="2000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A432D6-D176-B42A-A38F-3F4C6D52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531" y="2918119"/>
            <a:ext cx="4212487" cy="31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359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보기가 좀 그렇죠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Prettier </a:t>
            </a:r>
            <a:r>
              <a:rPr lang="ko-KR" altLang="en-US" dirty="0">
                <a:sym typeface="Wingdings" panose="05000000000000000000" pitchFamily="2" charset="2"/>
              </a:rPr>
              <a:t>같은 기능도 추가를 해보겠습니다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351F3-3A92-E5AE-61FB-E85FEFA6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4" y="2185095"/>
            <a:ext cx="6401693" cy="1514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4DA74-6CC8-2AE6-515D-CE935793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4" y="3918384"/>
            <a:ext cx="7649643" cy="213389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3201052-F69A-3F66-7C29-EA477B78A7F1}"/>
              </a:ext>
            </a:extLst>
          </p:cNvPr>
          <p:cNvSpPr/>
          <p:nvPr/>
        </p:nvSpPr>
        <p:spPr>
          <a:xfrm rot="13632294">
            <a:off x="4008698" y="5699339"/>
            <a:ext cx="536895" cy="4446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22133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8223C9-744E-8CA4-7413-1C1E20B7E96E}"/>
              </a:ext>
            </a:extLst>
          </p:cNvPr>
          <p:cNvSpPr txBox="1"/>
          <p:nvPr/>
        </p:nvSpPr>
        <p:spPr>
          <a:xfrm>
            <a:off x="681605" y="603413"/>
            <a:ext cx="8068111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"[html]"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"j69.ejs-beautify"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emmet.includeLanguages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A937C7-CDAE-299E-7EE9-A9878D15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5" y="2571862"/>
            <a:ext cx="358190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648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데이터에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email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필드를 추가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지금은 데이터에 </a:t>
            </a:r>
            <a:r>
              <a:rPr lang="en-US" altLang="ko-KR" dirty="0">
                <a:sym typeface="Wingdings" panose="05000000000000000000" pitchFamily="2" charset="2"/>
              </a:rPr>
              <a:t>id, name </a:t>
            </a:r>
            <a:r>
              <a:rPr lang="ko-KR" altLang="en-US" dirty="0">
                <a:sym typeface="Wingdings" panose="05000000000000000000" pitchFamily="2" charset="2"/>
              </a:rPr>
              <a:t>만 있습니다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여기에 </a:t>
            </a:r>
            <a:r>
              <a:rPr lang="en-US" altLang="ko-KR" dirty="0">
                <a:sym typeface="Wingdings" panose="05000000000000000000" pitchFamily="2" charset="2"/>
              </a:rPr>
              <a:t>email </a:t>
            </a:r>
            <a:r>
              <a:rPr lang="ko-KR" altLang="en-US" dirty="0">
                <a:sym typeface="Wingdings" panose="05000000000000000000" pitchFamily="2" charset="2"/>
              </a:rPr>
              <a:t>를 추가해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email </a:t>
            </a:r>
            <a:r>
              <a:rPr lang="ko-KR" altLang="en-US" dirty="0">
                <a:sym typeface="Wingdings" panose="05000000000000000000" pitchFamily="2" charset="2"/>
              </a:rPr>
              <a:t>을 처리하기 위한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Front-end </a:t>
            </a:r>
            <a:r>
              <a:rPr lang="ko-KR" altLang="en-US" dirty="0">
                <a:sym typeface="Wingdings" panose="05000000000000000000" pitchFamily="2" charset="2"/>
              </a:rPr>
              <a:t>코드를 구성해 주세요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</p:txBody>
      </p:sp>
    </p:spTree>
    <p:extLst>
      <p:ext uri="{BB962C8B-B14F-4D97-AF65-F5344CB8AC3E}">
        <p14:creationId xmlns:p14="http://schemas.microsoft.com/office/powerpoint/2010/main" val="35092872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00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19090548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폴더에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만들고 </a:t>
            </a:r>
            <a:r>
              <a:rPr lang="en-US" altLang="ko-KR" dirty="0">
                <a:sym typeface="Wingdings" panose="05000000000000000000" pitchFamily="2" charset="2"/>
              </a:rPr>
              <a:t>style.css </a:t>
            </a:r>
            <a:r>
              <a:rPr lang="ko-KR" altLang="en-US" dirty="0">
                <a:sym typeface="Wingdings" panose="05000000000000000000" pitchFamily="2" charset="2"/>
              </a:rPr>
              <a:t>파일을 만들어 주세요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CSS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body </a:t>
            </a:r>
            <a:r>
              <a:rPr lang="ko-KR" altLang="en-US" dirty="0">
                <a:sym typeface="Wingdings" panose="05000000000000000000" pitchFamily="2" charset="2"/>
              </a:rPr>
              <a:t>태그의 색을 원하는 색으로 변경해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link </a:t>
            </a:r>
            <a:r>
              <a:rPr lang="ko-KR" altLang="en-US" dirty="0">
                <a:sym typeface="Wingdings" panose="05000000000000000000" pitchFamily="2" charset="2"/>
              </a:rPr>
              <a:t>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그리고 페이지를 새로 고치게 되면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ABAAE-B3E8-C608-9877-183B5518982F}"/>
              </a:ext>
            </a:extLst>
          </p:cNvPr>
          <p:cNvSpPr txBox="1"/>
          <p:nvPr/>
        </p:nvSpPr>
        <p:spPr>
          <a:xfrm>
            <a:off x="815829" y="3733718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12252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적용이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Picture 2" descr="7편 - 않히 외 않되? - 댄스타임즈">
            <a:extLst>
              <a:ext uri="{FF2B5EF4-FFF2-40B4-BE49-F238E27FC236}">
                <a16:creationId xmlns:a16="http://schemas.microsoft.com/office/drawing/2014/main" id="{E1C603D3-1098-9F73-D042-D9137CF0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6" y="1525922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227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 메시지를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79D2B-7B17-84D7-B81C-A72B1E64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6" y="1555911"/>
            <a:ext cx="10932768" cy="600059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파일의 위치를 </a:t>
            </a:r>
            <a:r>
              <a:rPr lang="en-US" altLang="ko-KR" dirty="0">
                <a:sym typeface="Wingdings" panose="05000000000000000000" pitchFamily="2" charset="2"/>
              </a:rPr>
              <a:t>localhost:4000/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/style.css </a:t>
            </a:r>
            <a:r>
              <a:rPr lang="ko-KR" altLang="en-US" dirty="0">
                <a:sym typeface="Wingdings" panose="05000000000000000000" pitchFamily="2" charset="2"/>
              </a:rPr>
              <a:t>에서 찾고 있네요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생각해 보면 우린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아래의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폴더에 넣었으니까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폴더 위치를 변경해 주어야 겠네요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AAD79-D752-218D-C297-EC55A7A68737}"/>
              </a:ext>
            </a:extLst>
          </p:cNvPr>
          <p:cNvSpPr txBox="1"/>
          <p:nvPr/>
        </p:nvSpPr>
        <p:spPr>
          <a:xfrm>
            <a:off x="840996" y="5206443"/>
            <a:ext cx="68768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"/views/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03946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그래도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사실 안되는게 맞습니다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 간단하게 생각하면 실제로 구성한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의 폴더 구조와 </a:t>
            </a:r>
            <a:r>
              <a:rPr lang="en-US" altLang="ko-KR" dirty="0">
                <a:sym typeface="Wingdings" panose="05000000000000000000" pitchFamily="2" charset="2"/>
              </a:rPr>
              <a:t>URL </a:t>
            </a:r>
            <a:r>
              <a:rPr lang="ko-KR" altLang="en-US" dirty="0">
                <a:sym typeface="Wingdings" panose="05000000000000000000" pitchFamily="2" charset="2"/>
              </a:rPr>
              <a:t>로 접근하는 구조가 동일하는게 맞습니다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그런데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이렇게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의 폴더 구조가 무조건 동일해야 한다면 어떤 문제가 생길까요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나쁜 사람들이 나쁜 마음을 먹으면 몇몇 페이지 접속 주소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API </a:t>
            </a:r>
            <a:r>
              <a:rPr lang="ko-KR" altLang="en-US" dirty="0">
                <a:sym typeface="Wingdings" panose="05000000000000000000" pitchFamily="2" charset="2"/>
              </a:rPr>
              <a:t>주소만 보고도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서버의 구조를 파악 할 수 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만약 만든 서비스가 중요한 회원 정보를 담고 있다면</a:t>
            </a:r>
            <a:r>
              <a:rPr lang="en-US" altLang="ko-KR" dirty="0">
                <a:sym typeface="Wingdings" panose="05000000000000000000" pitchFamily="2" charset="2"/>
              </a:rPr>
              <a:t>!? </a:t>
            </a:r>
            <a:r>
              <a:rPr lang="ko-KR" altLang="en-US" dirty="0">
                <a:sym typeface="Wingdings" panose="05000000000000000000" pitchFamily="2" charset="2"/>
              </a:rPr>
              <a:t>그렇다면 생각보다 손 쉽게 해킹이 가능해 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524060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그래도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express </a:t>
            </a:r>
            <a:r>
              <a:rPr lang="ko-KR" altLang="en-US" dirty="0">
                <a:sym typeface="Wingdings" panose="05000000000000000000" pitchFamily="2" charset="2"/>
              </a:rPr>
              <a:t>같은 프레임 워크에서는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주소를 바탕으로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폴더의 구조를 알 수 없도록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이라는 미들웨어를 제공합니다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344596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862369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은 브라우저에서 접근이 가능한 폴더의 위치를 지정해 주는 역할을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사용법은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(express(‘</a:t>
            </a:r>
            <a:r>
              <a:rPr lang="ko-KR" altLang="en-US" dirty="0">
                <a:sym typeface="Wingdings" panose="05000000000000000000" pitchFamily="2" charset="2"/>
              </a:rPr>
              <a:t>폴더위치</a:t>
            </a:r>
            <a:r>
              <a:rPr lang="en-US" altLang="ko-KR" dirty="0">
                <a:sym typeface="Wingdings" panose="05000000000000000000" pitchFamily="2" charset="2"/>
              </a:rPr>
              <a:t>’));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위의 미들웨어를 사용하면 프로젝트에서 사용하는 폴더 경로의 시작점은 </a:t>
            </a:r>
            <a:r>
              <a:rPr lang="en-US" altLang="ko-KR" dirty="0">
                <a:sym typeface="Wingdings" panose="05000000000000000000" pitchFamily="2" charset="2"/>
              </a:rPr>
              <a:t>localhost:4000/views </a:t>
            </a:r>
            <a:r>
              <a:rPr lang="ko-KR" altLang="en-US" dirty="0">
                <a:sym typeface="Wingdings" panose="05000000000000000000" pitchFamily="2" charset="2"/>
              </a:rPr>
              <a:t>가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./ </a:t>
            </a:r>
            <a:r>
              <a:rPr lang="ko-KR" altLang="en-US" dirty="0">
                <a:sym typeface="Wingdings" panose="05000000000000000000" pitchFamily="2" charset="2"/>
              </a:rPr>
              <a:t>의 상대 경로 </a:t>
            </a:r>
            <a:r>
              <a:rPr lang="en-US" altLang="ko-KR" dirty="0">
                <a:sym typeface="Wingdings" panose="05000000000000000000" pitchFamily="2" charset="2"/>
              </a:rPr>
              <a:t> localhost:4000/views/ </a:t>
            </a:r>
            <a:r>
              <a:rPr lang="ko-KR" altLang="en-US" dirty="0">
                <a:sym typeface="Wingdings" panose="05000000000000000000" pitchFamily="2" charset="2"/>
              </a:rPr>
              <a:t>와 동일한 의미를 가집니다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A5070-A612-CB49-55F5-9FEF434A56F4}"/>
              </a:ext>
            </a:extLst>
          </p:cNvPr>
          <p:cNvSpPr txBox="1"/>
          <p:nvPr/>
        </p:nvSpPr>
        <p:spPr>
          <a:xfrm>
            <a:off x="857775" y="3733718"/>
            <a:ext cx="609460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1155264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경로를 아래와 같이 변경하고 페이지를 새로 </a:t>
            </a:r>
            <a:r>
              <a:rPr lang="ko-KR" altLang="en-US" dirty="0" err="1">
                <a:sym typeface="Wingdings" panose="05000000000000000000" pitchFamily="2" charset="2"/>
              </a:rPr>
              <a:t>고침해</a:t>
            </a:r>
            <a:r>
              <a:rPr lang="ko-KR" altLang="en-US" dirty="0">
                <a:sym typeface="Wingdings" panose="05000000000000000000" pitchFamily="2" charset="2"/>
              </a:rPr>
              <a:t>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22763-224F-7C3A-9953-9081DB6D553E}"/>
              </a:ext>
            </a:extLst>
          </p:cNvPr>
          <p:cNvSpPr txBox="1"/>
          <p:nvPr/>
        </p:nvSpPr>
        <p:spPr>
          <a:xfrm>
            <a:off x="782274" y="2852436"/>
            <a:ext cx="609460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E16C81-F8CD-8765-FF5C-35DD645D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62" y="2852436"/>
            <a:ext cx="3667778" cy="39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822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꼭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하나의 폴더만 등록할 필요는 없습니다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여러 폴더를 설정하면 해당 폴더를 각각 찾아 다니면서 파일을 찾습니다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물론 파일이 없으면 에러가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CCE86-9E44-04E8-59B1-5563F0B7B5C7}"/>
              </a:ext>
            </a:extLst>
          </p:cNvPr>
          <p:cNvSpPr txBox="1"/>
          <p:nvPr/>
        </p:nvSpPr>
        <p:spPr>
          <a:xfrm>
            <a:off x="815829" y="2159976"/>
            <a:ext cx="60946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5376510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다만 브라우저에서 접근 가능한 기본 폴더를 설정하는 만큼 너무 많은 폴더를 정하는 것은 피하는 편이 좋습니다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보통 </a:t>
            </a:r>
            <a:r>
              <a:rPr lang="en-US" altLang="ko-KR" dirty="0">
                <a:sym typeface="Wingdings" panose="05000000000000000000" pitchFamily="2" charset="2"/>
              </a:rPr>
              <a:t>public </a:t>
            </a:r>
            <a:r>
              <a:rPr lang="ko-KR" altLang="en-US" dirty="0">
                <a:sym typeface="Wingdings" panose="05000000000000000000" pitchFamily="2" charset="2"/>
              </a:rPr>
              <a:t>이라는 폴더를 기본으로 설정해 놓고 해당 폴더만 설정하는 경우가 많습니다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 public </a:t>
            </a:r>
            <a:r>
              <a:rPr lang="ko-KR" altLang="en-US" dirty="0">
                <a:sym typeface="Wingdings" panose="05000000000000000000" pitchFamily="2" charset="2"/>
              </a:rPr>
              <a:t>폴더의 경우 브라우저 등의 클라이언트가 접근이 가능한 폴더로써 보통 </a:t>
            </a:r>
            <a:r>
              <a:rPr lang="en-US" altLang="ko-KR" dirty="0">
                <a:sym typeface="Wingdings" panose="05000000000000000000" pitchFamily="2" charset="2"/>
              </a:rPr>
              <a:t>CSS, </a:t>
            </a:r>
            <a:r>
              <a:rPr lang="ko-KR" altLang="en-US" dirty="0">
                <a:sym typeface="Wingdings" panose="05000000000000000000" pitchFamily="2" charset="2"/>
              </a:rPr>
              <a:t>브라우저에서 사용하는 </a:t>
            </a:r>
            <a:r>
              <a:rPr lang="en-US" altLang="ko-KR" dirty="0">
                <a:sym typeface="Wingdings" panose="05000000000000000000" pitchFamily="2" charset="2"/>
              </a:rPr>
              <a:t>JS, </a:t>
            </a:r>
            <a:r>
              <a:rPr lang="ko-KR" altLang="en-US" dirty="0">
                <a:sym typeface="Wingdings" panose="05000000000000000000" pitchFamily="2" charset="2"/>
              </a:rPr>
              <a:t>이미지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등을 위치 시킵니다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823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de.js - 위키백과, 우리 모두의 백과사전">
            <a:extLst>
              <a:ext uri="{FF2B5EF4-FFF2-40B4-BE49-F238E27FC236}">
                <a16:creationId xmlns:a16="http://schemas.microsoft.com/office/drawing/2014/main" id="{8B004930-9DE5-8BB3-F60B-3E62CC81E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7" y="484094"/>
            <a:ext cx="6739031" cy="41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9259C-1DC9-01A5-67E1-E36BC59184F5}"/>
              </a:ext>
            </a:extLst>
          </p:cNvPr>
          <p:cNvSpPr txBox="1"/>
          <p:nvPr/>
        </p:nvSpPr>
        <p:spPr>
          <a:xfrm>
            <a:off x="7517436" y="3590279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190D5-4FFB-6B1A-A6EB-EFBAC4D3ED72}"/>
              </a:ext>
            </a:extLst>
          </p:cNvPr>
          <p:cNvSpPr txBox="1"/>
          <p:nvPr/>
        </p:nvSpPr>
        <p:spPr>
          <a:xfrm>
            <a:off x="3048000" y="57006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https://nodejs.org/ko/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67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9196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로 만들어진 서비스의 기본 폴더 구조를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CF2D66-C417-4BF6-8F9C-E35D4407AA26}"/>
              </a:ext>
            </a:extLst>
          </p:cNvPr>
          <p:cNvGrpSpPr/>
          <p:nvPr/>
        </p:nvGrpSpPr>
        <p:grpSpPr>
          <a:xfrm>
            <a:off x="878638" y="2425948"/>
            <a:ext cx="2653127" cy="4389249"/>
            <a:chOff x="4687239" y="823549"/>
            <a:chExt cx="2809131" cy="46473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16F454-5F6E-5BA3-6C32-3895B1855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651"/>
            <a:stretch/>
          </p:blipFill>
          <p:spPr>
            <a:xfrm>
              <a:off x="4695629" y="823549"/>
              <a:ext cx="2800741" cy="38742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C62C89D-F131-AAAF-8E53-38DF88EED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962" b="-806"/>
            <a:stretch/>
          </p:blipFill>
          <p:spPr>
            <a:xfrm>
              <a:off x="4687239" y="1466703"/>
              <a:ext cx="2800741" cy="400418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85D5866-CA51-683E-1BF1-A1C4B84D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841" y="3133364"/>
            <a:ext cx="487748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3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로 만들어진 서비스의 기본 폴더 구조를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963903-B624-AB54-07DE-9276D64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4" y="2299156"/>
            <a:ext cx="7138641" cy="42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234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A142C6-4838-F3E7-7316-336DDAD5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77" y="1128391"/>
            <a:ext cx="7887801" cy="4601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080FD-5CF8-B289-82FD-1FB3DFF6EFA1}"/>
              </a:ext>
            </a:extLst>
          </p:cNvPr>
          <p:cNvSpPr txBox="1"/>
          <p:nvPr/>
        </p:nvSpPr>
        <p:spPr>
          <a:xfrm>
            <a:off x="4440574" y="3665989"/>
            <a:ext cx="12499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/views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3375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0B83E-D528-6780-D138-EF1620EC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66" y="1123628"/>
            <a:ext cx="8116433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853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구조로 변경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88545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Public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Public/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옮기기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Public/</a:t>
            </a:r>
            <a:r>
              <a:rPr lang="en-US" altLang="ko-KR" dirty="0" err="1">
                <a:sym typeface="Wingdings" panose="05000000000000000000" pitchFamily="2" charset="2"/>
              </a:rPr>
              <a:t>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>
                <a:sym typeface="Wingdings" panose="05000000000000000000" pitchFamily="2" charset="2"/>
              </a:rPr>
              <a:t>test.js </a:t>
            </a:r>
            <a:r>
              <a:rPr lang="ko-KR" altLang="en-US" dirty="0">
                <a:sym typeface="Wingdings" panose="05000000000000000000" pitchFamily="2" charset="2"/>
              </a:rPr>
              <a:t>파일 넣기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308B5-4AB3-EFF8-A693-D35E498DB34F}"/>
              </a:ext>
            </a:extLst>
          </p:cNvPr>
          <p:cNvSpPr txBox="1"/>
          <p:nvPr/>
        </p:nvSpPr>
        <p:spPr>
          <a:xfrm>
            <a:off x="757106" y="2222975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07BFA2-D485-8B0A-5F2D-28F38DEE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6" y="4583559"/>
            <a:ext cx="2846376" cy="18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90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파일에서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파일과 아래 코드로 구성 된 </a:t>
            </a:r>
            <a:r>
              <a:rPr lang="en-US" altLang="ko-KR" dirty="0">
                <a:sym typeface="Wingdings" panose="05000000000000000000" pitchFamily="2" charset="2"/>
              </a:rPr>
              <a:t>test.js </a:t>
            </a:r>
            <a:r>
              <a:rPr lang="ko-KR" altLang="en-US" dirty="0">
                <a:sym typeface="Wingdings" panose="05000000000000000000" pitchFamily="2" charset="2"/>
              </a:rPr>
              <a:t>파일 불러와서 테스트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3C2E-9C3C-9BFF-4070-F00136114E6A}"/>
              </a:ext>
            </a:extLst>
          </p:cNvPr>
          <p:cNvSpPr txBox="1"/>
          <p:nvPr/>
        </p:nvSpPr>
        <p:spPr>
          <a:xfrm>
            <a:off x="815830" y="2828835"/>
            <a:ext cx="3613558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-disable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6FCF0-9416-F409-8456-47AB443F9B7E}"/>
              </a:ext>
            </a:extLst>
          </p:cNvPr>
          <p:cNvSpPr txBox="1"/>
          <p:nvPr/>
        </p:nvSpPr>
        <p:spPr>
          <a:xfrm>
            <a:off x="815830" y="4285497"/>
            <a:ext cx="956135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7856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public/images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Public/images </a:t>
            </a:r>
            <a:r>
              <a:rPr lang="ko-KR" altLang="en-US" dirty="0">
                <a:sym typeface="Wingdings" panose="05000000000000000000" pitchFamily="2" charset="2"/>
              </a:rPr>
              <a:t>폴더에 원하는 이미지 넣기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이미지 태그 추가해서 불러오기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48940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70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86882-D3FB-7F96-0033-CF0A2B5FDB1A}"/>
              </a:ext>
            </a:extLst>
          </p:cNvPr>
          <p:cNvSpPr txBox="1"/>
          <p:nvPr/>
        </p:nvSpPr>
        <p:spPr>
          <a:xfrm>
            <a:off x="2868032" y="537883"/>
            <a:ext cx="6455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관리 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pic>
        <p:nvPicPr>
          <p:cNvPr id="18434" name="Picture 2" descr="Home | Windows Blog">
            <a:extLst>
              <a:ext uri="{FF2B5EF4-FFF2-40B4-BE49-F238E27FC236}">
                <a16:creationId xmlns:a16="http://schemas.microsoft.com/office/drawing/2014/main" id="{D2F69602-CC48-E2C8-D77E-02205779B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" y="1961587"/>
            <a:ext cx="6521824" cy="34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🦎 nvm을 이용한 node버전관리">
            <a:extLst>
              <a:ext uri="{FF2B5EF4-FFF2-40B4-BE49-F238E27FC236}">
                <a16:creationId xmlns:a16="http://schemas.microsoft.com/office/drawing/2014/main" id="{C046B0AC-36E0-B147-445E-F36F406A0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000" r="20000" b="18992"/>
          <a:stretch/>
        </p:blipFill>
        <p:spPr bwMode="auto">
          <a:xfrm>
            <a:off x="6974542" y="2758325"/>
            <a:ext cx="3254188" cy="18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3D344-F9E1-FA27-ECF1-D29D1C7874F9}"/>
              </a:ext>
            </a:extLst>
          </p:cNvPr>
          <p:cNvSpPr txBox="1"/>
          <p:nvPr/>
        </p:nvSpPr>
        <p:spPr>
          <a:xfrm>
            <a:off x="1420905" y="5793587"/>
            <a:ext cx="935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https://github.com/coreybutler/nvm-windows/releases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68098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기능을 파일로 분리하기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지금은 모든 기능이 </a:t>
            </a:r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파일에 몰려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각각의 기능을 파일로 나눈 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모듈 타입으로 라우팅 처리해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우리는 </a:t>
            </a:r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기능만 있으므로 </a:t>
            </a:r>
            <a:r>
              <a:rPr lang="en-US" altLang="ko-KR" dirty="0">
                <a:sym typeface="Wingdings" panose="05000000000000000000" pitchFamily="2" charset="2"/>
              </a:rPr>
              <a:t>routes/users.js </a:t>
            </a:r>
            <a:r>
              <a:rPr lang="ko-KR" altLang="en-US" dirty="0">
                <a:sym typeface="Wingdings" panose="05000000000000000000" pitchFamily="2" charset="2"/>
              </a:rPr>
              <a:t>파일에서 </a:t>
            </a:r>
            <a:r>
              <a:rPr lang="en-US" altLang="ko-KR" dirty="0">
                <a:sym typeface="Wingdings" panose="05000000000000000000" pitchFamily="2" charset="2"/>
              </a:rPr>
              <a:t>user </a:t>
            </a:r>
            <a:r>
              <a:rPr lang="ko-KR" altLang="en-US" dirty="0">
                <a:sym typeface="Wingdings" panose="05000000000000000000" pitchFamily="2" charset="2"/>
              </a:rPr>
              <a:t>에 관련된 기능을 전부 처리해 보겠습니다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782866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Routes/users.js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의 기능은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라는 객체에 담아 모듈로 </a:t>
            </a:r>
            <a:r>
              <a:rPr lang="en-US" altLang="ko-KR" dirty="0">
                <a:sym typeface="Wingdings" panose="05000000000000000000" pitchFamily="2" charset="2"/>
              </a:rPr>
              <a:t>exports </a:t>
            </a:r>
            <a:r>
              <a:rPr lang="ko-KR" altLang="en-US" dirty="0">
                <a:sym typeface="Wingdings" panose="05000000000000000000" pitchFamily="2" charset="2"/>
              </a:rPr>
              <a:t>하고 해당 모듈을 </a:t>
            </a:r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require </a:t>
            </a:r>
            <a:r>
              <a:rPr lang="ko-KR" altLang="en-US" dirty="0">
                <a:sym typeface="Wingdings" panose="05000000000000000000" pitchFamily="2" charset="2"/>
              </a:rPr>
              <a:t>를 사용하여 가져와서 사용할 예정 </a:t>
            </a:r>
            <a:r>
              <a:rPr lang="en-US" altLang="ko-KR" dirty="0">
                <a:sym typeface="Wingdings" panose="05000000000000000000" pitchFamily="2" charset="2"/>
              </a:rPr>
              <a:t>  router </a:t>
            </a:r>
            <a:r>
              <a:rPr lang="ko-KR" altLang="en-US" dirty="0">
                <a:sym typeface="Wingdings" panose="05000000000000000000" pitchFamily="2" charset="2"/>
              </a:rPr>
              <a:t>라는 이름으로 통일해서 담기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 있던 </a:t>
            </a:r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관련 기능을 하나 </a:t>
            </a:r>
            <a:r>
              <a:rPr lang="ko-KR" altLang="en-US" dirty="0" err="1">
                <a:sym typeface="Wingdings" panose="05000000000000000000" pitchFamily="2" charset="2"/>
              </a:rPr>
              <a:t>하나</a:t>
            </a:r>
            <a:r>
              <a:rPr lang="ko-KR" altLang="en-US" dirty="0">
                <a:sym typeface="Wingdings" panose="05000000000000000000" pitchFamily="2" charset="2"/>
              </a:rPr>
              <a:t> 옮겨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데이터를 담당하는 변수 옮기기</a:t>
            </a:r>
            <a:r>
              <a:rPr lang="en-US" altLang="ko-KR" dirty="0">
                <a:sym typeface="Wingdings" panose="05000000000000000000" pitchFamily="2" charset="2"/>
              </a:rPr>
              <a:t> + </a:t>
            </a:r>
            <a:r>
              <a:rPr lang="ko-KR" altLang="en-US" dirty="0">
                <a:sym typeface="Wingdings" panose="05000000000000000000" pitchFamily="2" charset="2"/>
              </a:rPr>
              <a:t>기존에 만든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미들 </a:t>
            </a:r>
            <a:r>
              <a:rPr lang="ko-KR" altLang="en-US" dirty="0" err="1">
                <a:sym typeface="Wingdings" panose="05000000000000000000" pitchFamily="2" charset="2"/>
              </a:rPr>
              <a:t>웨어들</a:t>
            </a:r>
            <a:r>
              <a:rPr lang="ko-KR" altLang="en-US" dirty="0">
                <a:sym typeface="Wingdings" panose="05000000000000000000" pitchFamily="2" charset="2"/>
              </a:rPr>
              <a:t> 옮기기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라우터의 이름을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4E7E2-7D37-C4E4-9C20-EFD07012978C}"/>
              </a:ext>
            </a:extLst>
          </p:cNvPr>
          <p:cNvSpPr txBox="1"/>
          <p:nvPr/>
        </p:nvSpPr>
        <p:spPr>
          <a:xfrm>
            <a:off x="636494" y="140254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2740742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빼기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가져오기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하나의 모듈로서 불러올 예정이므로 </a:t>
            </a:r>
            <a:r>
              <a:rPr lang="en-US" altLang="ko-KR" dirty="0" err="1">
                <a:sym typeface="Wingdings" panose="05000000000000000000" pitchFamily="2" charset="2"/>
              </a:rPr>
              <a:t>module.exports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사용해서 모듈로 </a:t>
            </a:r>
            <a:r>
              <a:rPr lang="ko-KR" altLang="en-US" dirty="0" err="1">
                <a:sym typeface="Wingdings" panose="05000000000000000000" pitchFamily="2" charset="2"/>
              </a:rPr>
              <a:t>빼주기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users.js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require </a:t>
            </a:r>
            <a:r>
              <a:rPr lang="ko-KR" altLang="en-US" dirty="0">
                <a:sym typeface="Wingdings" panose="05000000000000000000" pitchFamily="2" charset="2"/>
              </a:rPr>
              <a:t>해주고 해당 라우터가 사용할 주소 사용 해주기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684AB-5888-1ECF-C11C-0E8590C4F8B9}"/>
              </a:ext>
            </a:extLst>
          </p:cNvPr>
          <p:cNvSpPr txBox="1"/>
          <p:nvPr/>
        </p:nvSpPr>
        <p:spPr>
          <a:xfrm>
            <a:off x="708212" y="147022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806AE-7F7E-E698-7D4B-C1A5D043543E}"/>
              </a:ext>
            </a:extLst>
          </p:cNvPr>
          <p:cNvSpPr txBox="1"/>
          <p:nvPr/>
        </p:nvSpPr>
        <p:spPr>
          <a:xfrm>
            <a:off x="815787" y="506460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18410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메인 페이지에서 사용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라는 이름은 메인 페이지에서 사용할 것이므로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Uesrs.js</a:t>
            </a:r>
            <a:r>
              <a:rPr lang="ko-KR" altLang="en-US" dirty="0">
                <a:sym typeface="Wingdings" panose="05000000000000000000" pitchFamily="2" charset="2"/>
              </a:rPr>
              <a:t> 의 코드도 </a:t>
            </a:r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가 아닌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띄우도록 변경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B066C-D62C-835A-486A-B812906EAC4F}"/>
              </a:ext>
            </a:extLst>
          </p:cNvPr>
          <p:cNvSpPr txBox="1"/>
          <p:nvPr/>
        </p:nvSpPr>
        <p:spPr>
          <a:xfrm>
            <a:off x="788895" y="3703232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imgSrc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'./images/done.png'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6654230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이제 기능을 </a:t>
            </a:r>
            <a:r>
              <a:rPr lang="ko-KR" altLang="en-US" dirty="0" err="1">
                <a:sym typeface="Wingdings" panose="05000000000000000000" pitchFamily="2" charset="2"/>
              </a:rPr>
              <a:t>분ㄹ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en-US" altLang="ko-KR" dirty="0">
                <a:sym typeface="Wingdings" panose="05000000000000000000" pitchFamily="2" charset="2"/>
              </a:rPr>
              <a:t> start </a:t>
            </a:r>
            <a:r>
              <a:rPr lang="ko-KR" altLang="en-US" dirty="0">
                <a:sym typeface="Wingdings" panose="05000000000000000000" pitchFamily="2" charset="2"/>
              </a:rPr>
              <a:t>를 입력하면 실행이 될 수 있도록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package.json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78D79-CE8A-40E4-DFB5-7F516CAB8890}"/>
              </a:ext>
            </a:extLst>
          </p:cNvPr>
          <p:cNvSpPr txBox="1"/>
          <p:nvPr/>
        </p:nvSpPr>
        <p:spPr>
          <a:xfrm>
            <a:off x="782273" y="3002826"/>
            <a:ext cx="1014858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"server"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app.js"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--watch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./routes/*.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--exec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run server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76587127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index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라우팅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아무런 주소 없이 </a:t>
            </a:r>
            <a:r>
              <a:rPr lang="en-US" altLang="ko-KR" dirty="0">
                <a:sym typeface="Wingdings" panose="05000000000000000000" pitchFamily="2" charset="2"/>
              </a:rPr>
              <a:t>localhost:4000 </a:t>
            </a:r>
            <a:r>
              <a:rPr lang="ko-KR" altLang="en-US" dirty="0">
                <a:sym typeface="Wingdings" panose="05000000000000000000" pitchFamily="2" charset="2"/>
              </a:rPr>
              <a:t>으로 접속 하였을 때</a:t>
            </a:r>
            <a:r>
              <a:rPr lang="en-US" altLang="ko-KR" dirty="0">
                <a:sym typeface="Wingdings" panose="05000000000000000000" pitchFamily="2" charset="2"/>
              </a:rPr>
              <a:t>, views </a:t>
            </a:r>
            <a:r>
              <a:rPr lang="ko-KR" altLang="en-US" dirty="0">
                <a:sym typeface="Wingdings" panose="05000000000000000000" pitchFamily="2" charset="2"/>
              </a:rPr>
              <a:t>폴더에 있는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띄워주는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구성하기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은 간단하게 </a:t>
            </a:r>
            <a:r>
              <a:rPr lang="en-US" altLang="ko-KR" dirty="0">
                <a:sym typeface="Wingdings" panose="05000000000000000000" pitchFamily="2" charset="2"/>
              </a:rPr>
              <a:t>h1 </a:t>
            </a:r>
            <a:r>
              <a:rPr lang="ko-KR" altLang="en-US" dirty="0">
                <a:sym typeface="Wingdings" panose="05000000000000000000" pitchFamily="2" charset="2"/>
              </a:rPr>
              <a:t>태그로 </a:t>
            </a:r>
            <a:r>
              <a:rPr lang="en-US" altLang="ko-KR" dirty="0">
                <a:sym typeface="Wingdings" panose="05000000000000000000" pitchFamily="2" charset="2"/>
              </a:rPr>
              <a:t>Welcome, Express service </a:t>
            </a:r>
            <a:r>
              <a:rPr lang="ko-KR" altLang="en-US" dirty="0">
                <a:sym typeface="Wingdings" panose="05000000000000000000" pitchFamily="2" charset="2"/>
              </a:rPr>
              <a:t>라고 띄워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기능을 </a:t>
            </a:r>
            <a:r>
              <a:rPr lang="en-US" altLang="ko-KR" dirty="0">
                <a:sym typeface="Wingdings" panose="05000000000000000000" pitchFamily="2" charset="2"/>
              </a:rPr>
              <a:t>index.js </a:t>
            </a:r>
            <a:r>
              <a:rPr lang="ko-KR" altLang="en-US" dirty="0">
                <a:sym typeface="Wingdings" panose="05000000000000000000" pitchFamily="2" charset="2"/>
              </a:rPr>
              <a:t>파일로 따로 만들어 라우팅 할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1918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06582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라우터에서 문제가 발생하면 </a:t>
            </a:r>
            <a:r>
              <a:rPr lang="en-US" altLang="ko-KR" dirty="0" err="1">
                <a:sym typeface="Wingdings" panose="05000000000000000000" pitchFamily="2" charset="2"/>
              </a:rPr>
              <a:t>res.end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메시지를 보내주고는 있지만 이 방법은 편의를 위한 방법입니다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서버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발생하면 정석적으로는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발생 시킨 다음</a:t>
            </a:r>
            <a:r>
              <a:rPr lang="en-US" altLang="ko-KR" dirty="0">
                <a:sym typeface="Wingdings" panose="05000000000000000000" pitchFamily="2" charset="2"/>
              </a:rPr>
              <a:t> err </a:t>
            </a:r>
            <a:r>
              <a:rPr lang="ko-KR" altLang="en-US" dirty="0">
                <a:sym typeface="Wingdings" panose="05000000000000000000" pitchFamily="2" charset="2"/>
              </a:rPr>
              <a:t>메시지와 </a:t>
            </a:r>
            <a:r>
              <a:rPr lang="en-US" altLang="ko-KR" dirty="0">
                <a:sym typeface="Wingdings" panose="05000000000000000000" pitchFamily="2" charset="2"/>
              </a:rPr>
              <a:t>status </a:t>
            </a:r>
            <a:r>
              <a:rPr lang="ko-KR" altLang="en-US" dirty="0">
                <a:sym typeface="Wingdings" panose="05000000000000000000" pitchFamily="2" charset="2"/>
              </a:rPr>
              <a:t>코드를 전달해 줘야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</a:t>
            </a:r>
            <a:r>
              <a:rPr lang="en-US" altLang="ko-KR" dirty="0">
                <a:sym typeface="Wingdings" panose="05000000000000000000" pitchFamily="2" charset="2"/>
              </a:rPr>
              <a:t>, users</a:t>
            </a:r>
            <a:r>
              <a:rPr lang="ko-KR" altLang="en-US" dirty="0">
                <a:sym typeface="Wingdings" panose="05000000000000000000" pitchFamily="2" charset="2"/>
              </a:rPr>
              <a:t> 라우터의 각각의 상황에서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처리를 해줍시다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91597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41ABD-661A-2DFF-8F9B-6883F92BE7D9}"/>
              </a:ext>
            </a:extLst>
          </p:cNvPr>
          <p:cNvSpPr txBox="1"/>
          <p:nvPr/>
        </p:nvSpPr>
        <p:spPr>
          <a:xfrm>
            <a:off x="717176" y="1464893"/>
            <a:ext cx="881230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545845-04A3-4620-9591-39DD4478C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이런 방식으로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발생한 지점에서 </a:t>
            </a:r>
            <a:r>
              <a:rPr lang="en-US" altLang="ko-KR" dirty="0">
                <a:sym typeface="Wingdings" panose="05000000000000000000" pitchFamily="2" charset="2"/>
              </a:rPr>
              <a:t>new Error </a:t>
            </a:r>
            <a:r>
              <a:rPr lang="ko-KR" altLang="en-US" dirty="0"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객체를 만들어서 </a:t>
            </a:r>
            <a:r>
              <a:rPr lang="en-US" altLang="ko-KR" dirty="0">
                <a:sym typeface="Wingdings" panose="05000000000000000000" pitchFamily="2" charset="2"/>
              </a:rPr>
              <a:t>throw </a:t>
            </a:r>
            <a:r>
              <a:rPr lang="ko-KR" altLang="en-US" dirty="0">
                <a:sym typeface="Wingdings" panose="05000000000000000000" pitchFamily="2" charset="2"/>
              </a:rPr>
              <a:t>로 전달하면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68527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요렇게 </a:t>
            </a:r>
            <a:r>
              <a:rPr lang="en-US" altLang="ko-KR" dirty="0"/>
              <a:t>Err </a:t>
            </a:r>
            <a:r>
              <a:rPr lang="ko-KR" altLang="en-US" dirty="0"/>
              <a:t>가 발생하는데 이런 페이지는 가급적 피하는 편이 좋으므로 </a:t>
            </a:r>
            <a:r>
              <a:rPr lang="en-US" altLang="ko-KR" dirty="0"/>
              <a:t>app.js </a:t>
            </a:r>
            <a:r>
              <a:rPr lang="ko-KR" altLang="en-US" dirty="0"/>
              <a:t>에서 전에 </a:t>
            </a:r>
            <a:r>
              <a:rPr lang="en-US" altLang="ko-KR" dirty="0"/>
              <a:t>Err </a:t>
            </a:r>
            <a:r>
              <a:rPr lang="ko-KR" altLang="en-US" dirty="0"/>
              <a:t>를 핸들링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9F4D4-B17E-1156-73BA-FCC9FCA1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2" y="1433319"/>
            <a:ext cx="1022175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24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86882-D3FB-7F96-0033-CF0A2B5FDB1A}"/>
              </a:ext>
            </a:extLst>
          </p:cNvPr>
          <p:cNvSpPr txBox="1"/>
          <p:nvPr/>
        </p:nvSpPr>
        <p:spPr>
          <a:xfrm>
            <a:off x="2868032" y="537883"/>
            <a:ext cx="6455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관리 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3D344-F9E1-FA27-ECF1-D29D1C7874F9}"/>
              </a:ext>
            </a:extLst>
          </p:cNvPr>
          <p:cNvSpPr txBox="1"/>
          <p:nvPr/>
        </p:nvSpPr>
        <p:spPr>
          <a:xfrm>
            <a:off x="1420905" y="5793587"/>
            <a:ext cx="935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https://github.com/tj/n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 descr="Apple Logo (old)">
            <a:extLst>
              <a:ext uri="{FF2B5EF4-FFF2-40B4-BE49-F238E27FC236}">
                <a16:creationId xmlns:a16="http://schemas.microsoft.com/office/drawing/2014/main" id="{B1606324-7720-3C6C-0A8B-212318A8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28" y="2075328"/>
            <a:ext cx="2689225" cy="29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no version found&quot; error on Mac with M1 chip · Issue #641 · tj/n · GitHub">
            <a:extLst>
              <a:ext uri="{FF2B5EF4-FFF2-40B4-BE49-F238E27FC236}">
                <a16:creationId xmlns:a16="http://schemas.microsoft.com/office/drawing/2014/main" id="{569D174D-031D-7FF2-5672-8319ED28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29" y="2419349"/>
            <a:ext cx="4540624" cy="227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655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의 미들 </a:t>
            </a:r>
            <a:r>
              <a:rPr lang="ko-KR" altLang="en-US" dirty="0" err="1"/>
              <a:t>웨어중</a:t>
            </a:r>
            <a:r>
              <a:rPr lang="ko-KR" altLang="en-US" dirty="0"/>
              <a:t> 마지막 미들웨어에 </a:t>
            </a:r>
            <a:r>
              <a:rPr lang="en-US" altLang="ko-KR" dirty="0"/>
              <a:t>Throw </a:t>
            </a:r>
            <a:r>
              <a:rPr lang="ko-KR" altLang="en-US" dirty="0"/>
              <a:t>된 </a:t>
            </a:r>
            <a:r>
              <a:rPr lang="en-US" altLang="ko-KR" dirty="0"/>
              <a:t>err </a:t>
            </a:r>
            <a:r>
              <a:rPr lang="ko-KR" altLang="en-US" dirty="0"/>
              <a:t>를 받는 미들웨어를 추가해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미들웨어는 </a:t>
            </a:r>
            <a:r>
              <a:rPr lang="en-US" altLang="ko-KR" dirty="0"/>
              <a:t>err </a:t>
            </a:r>
            <a:r>
              <a:rPr lang="ko-KR" altLang="en-US" dirty="0"/>
              <a:t>인자와 </a:t>
            </a:r>
            <a:r>
              <a:rPr lang="en-US" altLang="ko-KR" dirty="0"/>
              <a:t>res </a:t>
            </a:r>
            <a:r>
              <a:rPr lang="ko-KR" altLang="en-US" dirty="0"/>
              <a:t>를 같이 써야 하므로 </a:t>
            </a:r>
            <a:r>
              <a:rPr lang="en-US" altLang="ko-KR" dirty="0" err="1"/>
              <a:t>app.use</a:t>
            </a:r>
            <a:r>
              <a:rPr lang="en-US" altLang="ko-KR" dirty="0"/>
              <a:t>() </a:t>
            </a:r>
            <a:r>
              <a:rPr lang="ko-KR" altLang="en-US" dirty="0"/>
              <a:t>메소드의 인자를 전부 사용해 줘야 합니다</a:t>
            </a:r>
            <a:r>
              <a:rPr lang="en-US" altLang="ko-KR" dirty="0"/>
              <a:t>. 3</a:t>
            </a:r>
            <a:r>
              <a:rPr lang="ko-KR" altLang="en-US" dirty="0"/>
              <a:t>개만 쓰면 첫번째는 </a:t>
            </a:r>
            <a:r>
              <a:rPr lang="en-US" altLang="ko-KR" dirty="0"/>
              <a:t>req, </a:t>
            </a:r>
            <a:r>
              <a:rPr lang="ko-KR" altLang="en-US" dirty="0"/>
              <a:t>두번째는 </a:t>
            </a:r>
            <a:r>
              <a:rPr lang="en-US" altLang="ko-KR" dirty="0"/>
              <a:t>res,  </a:t>
            </a:r>
            <a:r>
              <a:rPr lang="ko-KR" altLang="en-US" dirty="0"/>
              <a:t>세번째는 </a:t>
            </a:r>
            <a:r>
              <a:rPr lang="en-US" altLang="ko-KR" dirty="0"/>
              <a:t>next </a:t>
            </a:r>
            <a:r>
              <a:rPr lang="ko-KR" altLang="en-US" dirty="0"/>
              <a:t>로 인식합니다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그리고 무엇보다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못받습니다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66260-8995-F999-BB09-54FA603D9BAE}"/>
              </a:ext>
            </a:extLst>
          </p:cNvPr>
          <p:cNvSpPr txBox="1"/>
          <p:nvPr/>
        </p:nvSpPr>
        <p:spPr>
          <a:xfrm>
            <a:off x="842683" y="27942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19947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사이드에서는 어떤 에러인지 알아야 하므로 </a:t>
            </a:r>
            <a:r>
              <a:rPr lang="en-US" altLang="ko-KR" dirty="0"/>
              <a:t>console.log(</a:t>
            </a:r>
            <a:r>
              <a:rPr lang="en-US" altLang="ko-KR" dirty="0" err="1"/>
              <a:t>err.stack</a:t>
            </a:r>
            <a:r>
              <a:rPr lang="en-US" altLang="ko-KR" dirty="0"/>
              <a:t>) </a:t>
            </a:r>
            <a:r>
              <a:rPr lang="ko-KR" altLang="en-US" dirty="0"/>
              <a:t>을 내보내서 브라우저에서 보던 </a:t>
            </a:r>
            <a:r>
              <a:rPr lang="en-US" altLang="ko-KR" dirty="0"/>
              <a:t>Error </a:t>
            </a:r>
            <a:r>
              <a:rPr lang="ko-KR" altLang="en-US" dirty="0"/>
              <a:t>내역을 확인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338120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전송하기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412341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백에게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보내기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지금까지는 </a:t>
            </a:r>
            <a:r>
              <a:rPr lang="en-US" altLang="ko-KR" dirty="0"/>
              <a:t>postman</a:t>
            </a:r>
            <a:r>
              <a:rPr lang="ko-KR" altLang="en-US" dirty="0"/>
              <a:t> 같은 프로그램을 통해서 서버 통신을 했지만 이번에는 프론트 페이지에서 서버로 데이터를 전달해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form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en-US" altLang="ko-KR" dirty="0"/>
              <a:t>Form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보내고자 하는 주소 값이 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Method </a:t>
            </a:r>
            <a:r>
              <a:rPr lang="ko-KR" altLang="en-US" dirty="0"/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보내는 </a:t>
            </a:r>
            <a:r>
              <a:rPr lang="en-US" altLang="ko-KR" dirty="0">
                <a:sym typeface="Wingdings" panose="05000000000000000000" pitchFamily="2" charset="2"/>
              </a:rPr>
              <a:t>method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은 서버에서 받을 때의 필드 값이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버튼 </a:t>
            </a:r>
            <a:r>
              <a:rPr lang="en-US" altLang="ko-KR" dirty="0"/>
              <a:t>type </a:t>
            </a:r>
            <a:r>
              <a:rPr lang="ko-KR" altLang="en-US" dirty="0"/>
              <a:t>으로 </a:t>
            </a:r>
            <a:r>
              <a:rPr lang="en-US" altLang="ko-KR" dirty="0"/>
              <a:t>submit </a:t>
            </a:r>
            <a:r>
              <a:rPr lang="ko-KR" altLang="en-US" dirty="0"/>
              <a:t>을 하면 해당 폼의 내용을 지정한 방식 </a:t>
            </a:r>
            <a:r>
              <a:rPr lang="en-US" altLang="ko-KR" dirty="0"/>
              <a:t>+ </a:t>
            </a:r>
            <a:r>
              <a:rPr lang="ko-KR" altLang="en-US" dirty="0"/>
              <a:t>주소로 전달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89759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45E3AB-A324-820F-C062-48CBEC531818}"/>
              </a:ext>
            </a:extLst>
          </p:cNvPr>
          <p:cNvSpPr txBox="1"/>
          <p:nvPr/>
        </p:nvSpPr>
        <p:spPr>
          <a:xfrm>
            <a:off x="753035" y="72263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6304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데이터가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안들어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옵니다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이럴 때 편하게 사용하기 위해서 </a:t>
            </a:r>
            <a:r>
              <a:rPr lang="en-US" altLang="ko-KR" dirty="0"/>
              <a:t>body-parser </a:t>
            </a:r>
            <a:r>
              <a:rPr lang="ko-KR" altLang="en-US" dirty="0"/>
              <a:t>라는 모듈을 사용합니다</a:t>
            </a:r>
            <a:endParaRPr lang="en-US" altLang="ko-KR" dirty="0"/>
          </a:p>
          <a:p>
            <a:r>
              <a:rPr lang="ko-KR" altLang="en-US" dirty="0"/>
              <a:t>하도 많이 써서 이제는 </a:t>
            </a:r>
            <a:r>
              <a:rPr lang="en-US" altLang="ko-KR" dirty="0"/>
              <a:t>express </a:t>
            </a:r>
            <a:r>
              <a:rPr lang="ko-KR" altLang="en-US" dirty="0"/>
              <a:t>의 기본 기능으로 들어 갔습니다</a:t>
            </a:r>
            <a:endParaRPr lang="en-US" altLang="ko-KR" dirty="0"/>
          </a:p>
          <a:p>
            <a:r>
              <a:rPr lang="en-US" altLang="ko-KR" dirty="0"/>
              <a:t>Form </a:t>
            </a:r>
            <a:r>
              <a:rPr lang="ko-KR" altLang="en-US" dirty="0"/>
              <a:t>에서 전송 된</a:t>
            </a:r>
            <a:r>
              <a:rPr lang="en-US" altLang="ko-KR" dirty="0"/>
              <a:t>, </a:t>
            </a:r>
            <a:r>
              <a:rPr lang="ko-KR" altLang="en-US" dirty="0"/>
              <a:t>정보를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에 담아서 </a:t>
            </a:r>
            <a:r>
              <a:rPr lang="en-US" altLang="ko-KR" dirty="0"/>
              <a:t>obj </a:t>
            </a:r>
            <a:r>
              <a:rPr lang="ko-KR" altLang="en-US" dirty="0"/>
              <a:t>로 전달해 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BBFC1-6760-B0C3-5CEC-FADF4EF8C0F2}"/>
              </a:ext>
            </a:extLst>
          </p:cNvPr>
          <p:cNvSpPr txBox="1"/>
          <p:nvPr/>
        </p:nvSpPr>
        <p:spPr>
          <a:xfrm>
            <a:off x="842682" y="4338935"/>
            <a:ext cx="758414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B8183-9FFE-D686-E042-A4A945AEBB54}"/>
              </a:ext>
            </a:extLst>
          </p:cNvPr>
          <p:cNvSpPr txBox="1"/>
          <p:nvPr/>
        </p:nvSpPr>
        <p:spPr>
          <a:xfrm>
            <a:off x="842682" y="5344944"/>
            <a:ext cx="66518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</p:spTree>
    <p:extLst>
      <p:ext uri="{BB962C8B-B14F-4D97-AF65-F5344CB8AC3E}">
        <p14:creationId xmlns:p14="http://schemas.microsoft.com/office/powerpoint/2010/main" val="121098593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req.body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같이 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으로 들어온 데이터는 이제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에 담겨 있으므로 같이 처리 해줘야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3625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1BC6C-5CEA-39C1-2CC6-8FF27D124C7F}"/>
              </a:ext>
            </a:extLst>
          </p:cNvPr>
          <p:cNvSpPr txBox="1"/>
          <p:nvPr/>
        </p:nvSpPr>
        <p:spPr>
          <a:xfrm>
            <a:off x="246743" y="151179"/>
            <a:ext cx="60960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data'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4937820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posts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서비스를 만든 것 처럼</a:t>
            </a:r>
            <a:r>
              <a:rPr lang="en-US" altLang="ko-KR" dirty="0">
                <a:sym typeface="Wingdings" panose="05000000000000000000" pitchFamily="2" charset="2"/>
              </a:rPr>
              <a:t>, Posts </a:t>
            </a:r>
            <a:r>
              <a:rPr lang="ko-KR" altLang="en-US" dirty="0">
                <a:sym typeface="Wingdings" panose="05000000000000000000" pitchFamily="2" charset="2"/>
              </a:rPr>
              <a:t>서비스를 만들면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Posts </a:t>
            </a:r>
            <a:r>
              <a:rPr lang="ko-KR" altLang="en-US" dirty="0">
                <a:sym typeface="Wingdings" panose="05000000000000000000" pitchFamily="2" charset="2"/>
              </a:rPr>
              <a:t>서비스의 데이터는 글의 </a:t>
            </a:r>
            <a:r>
              <a:rPr lang="en-US" altLang="ko-KR" dirty="0">
                <a:sym typeface="Wingdings" panose="05000000000000000000" pitchFamily="2" charset="2"/>
              </a:rPr>
              <a:t>title, content </a:t>
            </a:r>
            <a:r>
              <a:rPr lang="ko-KR" altLang="en-US" dirty="0">
                <a:sym typeface="Wingdings" panose="05000000000000000000" pitchFamily="2" charset="2"/>
              </a:rPr>
              <a:t>를 가지고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서비스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전체 조회 </a:t>
            </a:r>
            <a:r>
              <a:rPr lang="en-US" altLang="ko-KR" dirty="0">
                <a:sym typeface="Wingdings" panose="05000000000000000000" pitchFamily="2" charset="2"/>
              </a:rPr>
              <a:t>: GET localhost:4000/posts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추가 </a:t>
            </a:r>
            <a:r>
              <a:rPr lang="en-US" altLang="ko-KR" dirty="0">
                <a:sym typeface="Wingdings" panose="05000000000000000000" pitchFamily="2" charset="2"/>
              </a:rPr>
              <a:t>: POST localhost:4000/posts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글 추가는 </a:t>
            </a:r>
            <a:r>
              <a:rPr lang="en-US" altLang="ko-KR" dirty="0">
                <a:sym typeface="Wingdings" panose="05000000000000000000" pitchFamily="2" charset="2"/>
              </a:rPr>
              <a:t>form 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content </a:t>
            </a:r>
            <a:r>
              <a:rPr lang="ko-KR" altLang="en-US" dirty="0">
                <a:sym typeface="Wingdings" panose="05000000000000000000" pitchFamily="2" charset="2"/>
              </a:rPr>
              <a:t>를 받아서 추가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모든 기능은 </a:t>
            </a:r>
            <a:r>
              <a:rPr lang="en-US" altLang="ko-KR" dirty="0">
                <a:sym typeface="Wingdings" panose="05000000000000000000" pitchFamily="2" charset="2"/>
              </a:rPr>
              <a:t>routes/posts.js </a:t>
            </a:r>
            <a:r>
              <a:rPr lang="ko-KR" altLang="en-US" dirty="0">
                <a:sym typeface="Wingdings" panose="05000000000000000000" pitchFamily="2" charset="2"/>
              </a:rPr>
              <a:t>에 정의 되어 있어야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260336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NPM?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(Node Package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Manager)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849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228C77-A389-FA8C-D3FD-4A7FA99C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2345430"/>
            <a:ext cx="4982270" cy="3458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1A69A-868F-3A8B-9FFB-E8322DC175A3}"/>
              </a:ext>
            </a:extLst>
          </p:cNvPr>
          <p:cNvSpPr txBox="1"/>
          <p:nvPr/>
        </p:nvSpPr>
        <p:spPr>
          <a:xfrm>
            <a:off x="2074713" y="537883"/>
            <a:ext cx="8042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1,614,651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패키지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96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shelf Wallpaper • Realistic Library Design • Milton &amp; King">
            <a:extLst>
              <a:ext uri="{FF2B5EF4-FFF2-40B4-BE49-F238E27FC236}">
                <a16:creationId xmlns:a16="http://schemas.microsoft.com/office/drawing/2014/main" id="{992C8A00-600A-A641-BF7D-9505F541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17" y="498764"/>
            <a:ext cx="4393366" cy="5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0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shelf Wallpaper • Realistic Library Design • Milton &amp; King">
            <a:extLst>
              <a:ext uri="{FF2B5EF4-FFF2-40B4-BE49-F238E27FC236}">
                <a16:creationId xmlns:a16="http://schemas.microsoft.com/office/drawing/2014/main" id="{992C8A00-600A-A641-BF7D-9505F541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17" y="498764"/>
            <a:ext cx="4393366" cy="5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우체국 택배와 삶의 속도 | ㅍㅍㅅㅅ">
            <a:extLst>
              <a:ext uri="{FF2B5EF4-FFF2-40B4-BE49-F238E27FC236}">
                <a16:creationId xmlns:a16="http://schemas.microsoft.com/office/drawing/2014/main" id="{23EA7C64-C398-041F-775C-72714A32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887" y="47625"/>
            <a:ext cx="742950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ckage | Business basics 주제의 의미 | Business basics">
            <a:extLst>
              <a:ext uri="{FF2B5EF4-FFF2-40B4-BE49-F238E27FC236}">
                <a16:creationId xmlns:a16="http://schemas.microsoft.com/office/drawing/2014/main" id="{3BB4F9C6-C731-219A-E346-2DFA1771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19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4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 시작하기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r>
              <a:rPr lang="en-US" altLang="ko-KR" dirty="0">
                <a:solidFill>
                  <a:srgbClr val="0070C0"/>
                </a:solidFill>
              </a:rPr>
              <a:t> -y</a:t>
            </a: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F3C27-8FD7-C4EF-C419-42B352E1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2" y="2202036"/>
            <a:ext cx="9077949" cy="395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2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ont end &amp; Back end">
            <a:extLst>
              <a:ext uri="{FF2B5EF4-FFF2-40B4-BE49-F238E27FC236}">
                <a16:creationId xmlns:a16="http://schemas.microsoft.com/office/drawing/2014/main" id="{8CD3DB35-4E31-1C71-2659-1080D345D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385888"/>
            <a:ext cx="7810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100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알아보기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02C3-41E7-8199-60B8-9545D55C7E4A}"/>
              </a:ext>
            </a:extLst>
          </p:cNvPr>
          <p:cNvSpPr txBox="1"/>
          <p:nvPr/>
        </p:nvSpPr>
        <p:spPr>
          <a:xfrm>
            <a:off x="744070" y="1328391"/>
            <a:ext cx="7790329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"setting"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"license"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"ISC"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31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left-pad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C0A55F-487C-E085-BDBE-6A77193D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80" y="2142075"/>
            <a:ext cx="6944769" cy="368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71CDA-2CDA-8230-6A35-02E936B17FD8}"/>
              </a:ext>
            </a:extLst>
          </p:cNvPr>
          <p:cNvSpPr txBox="1"/>
          <p:nvPr/>
        </p:nvSpPr>
        <p:spPr>
          <a:xfrm>
            <a:off x="7850909" y="2142074"/>
            <a:ext cx="383010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"left-pad"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"^1.3.0"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7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uninstall left-pad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F219C-0D68-48AE-A689-FE278945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4" y="2131846"/>
            <a:ext cx="6525072" cy="3881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1D9978-1C5C-52F2-F873-24B2A609B6A2}"/>
              </a:ext>
            </a:extLst>
          </p:cNvPr>
          <p:cNvSpPr txBox="1"/>
          <p:nvPr/>
        </p:nvSpPr>
        <p:spPr>
          <a:xfrm>
            <a:off x="7480372" y="2131846"/>
            <a:ext cx="383010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7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ko-KR" altLang="en-US" dirty="0"/>
              <a:t> 만 활용하기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빈 폴더에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파일만 카피를 해봅시다</a:t>
            </a:r>
            <a:endParaRPr lang="en-US" altLang="ko-KR" dirty="0"/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</a:t>
            </a:r>
          </a:p>
          <a:p>
            <a:r>
              <a:rPr lang="ko-KR" altLang="en-US" dirty="0"/>
              <a:t>실행을 하면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를 참고하여 해당 </a:t>
            </a:r>
            <a:r>
              <a:rPr lang="en-US" altLang="ko-KR" dirty="0"/>
              <a:t>package </a:t>
            </a:r>
            <a:r>
              <a:rPr lang="ko-KR" altLang="en-US" dirty="0"/>
              <a:t>가 설치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추후에</a:t>
            </a:r>
            <a:r>
              <a:rPr lang="en-US" altLang="ko-KR" dirty="0"/>
              <a:t> </a:t>
            </a:r>
            <a:r>
              <a:rPr lang="ko-KR" altLang="en-US" dirty="0"/>
              <a:t>협업 시 </a:t>
            </a:r>
            <a:r>
              <a:rPr lang="en-US" altLang="ko-KR" dirty="0" err="1"/>
              <a:t>node_modules</a:t>
            </a:r>
            <a:r>
              <a:rPr lang="en-US" altLang="ko-KR" dirty="0"/>
              <a:t> </a:t>
            </a:r>
            <a:r>
              <a:rPr lang="ko-KR" altLang="en-US" dirty="0"/>
              <a:t>폴더를 보낼 필요 없이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만 공유가 되면 편리하게 관리가 가능합니다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7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Linting,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21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configure Prettier and VSCode | Better world by better software">
            <a:extLst>
              <a:ext uri="{FF2B5EF4-FFF2-40B4-BE49-F238E27FC236}">
                <a16:creationId xmlns:a16="http://schemas.microsoft.com/office/drawing/2014/main" id="{DEBF8A5D-1F36-6C65-32B8-81270DD2A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95464"/>
            <a:ext cx="9525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3772295" y="385483"/>
            <a:ext cx="46474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Formatting?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4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754785" y="385483"/>
            <a:ext cx="3100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890" name="Picture 2" descr="Lint Code: What Is Linting + When To Use Lint Tools | Perforce">
            <a:extLst>
              <a:ext uri="{FF2B5EF4-FFF2-40B4-BE49-F238E27FC236}">
                <a16:creationId xmlns:a16="http://schemas.microsoft.com/office/drawing/2014/main" id="{F781EDC7-28CD-9C7C-99A7-E5B4B67B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09" y="1705866"/>
            <a:ext cx="7149973" cy="47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Write custom Android/Kotlin linting rules like a Psi-chic! | by Jason Low |  ITNEXT">
            <a:extLst>
              <a:ext uri="{FF2B5EF4-FFF2-40B4-BE49-F238E27FC236}">
                <a16:creationId xmlns:a16="http://schemas.microsoft.com/office/drawing/2014/main" id="{C37EC80F-04C7-55D3-2B6C-F1DF1B5D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8" y="2727303"/>
            <a:ext cx="4085665" cy="27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1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B3F037-F46B-C6FA-5CF7-543A53CF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22" y="340408"/>
            <a:ext cx="5582429" cy="543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87BCB7-3111-8861-2888-9B17E5D07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87"/>
          <a:stretch/>
        </p:blipFill>
        <p:spPr>
          <a:xfrm>
            <a:off x="1485222" y="883410"/>
            <a:ext cx="8453468" cy="56341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6D52B3-E6E5-D1B2-FE12-ADEBF06962C3}"/>
              </a:ext>
            </a:extLst>
          </p:cNvPr>
          <p:cNvSpPr/>
          <p:nvPr/>
        </p:nvSpPr>
        <p:spPr>
          <a:xfrm>
            <a:off x="1830972" y="2802966"/>
            <a:ext cx="5059355" cy="48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78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Main.js </a:t>
            </a:r>
            <a:r>
              <a:rPr lang="ko-KR" altLang="en-US" dirty="0"/>
              <a:t>파일에 </a:t>
            </a:r>
            <a:r>
              <a:rPr lang="en-US" altLang="ko-KR" dirty="0">
                <a:solidFill>
                  <a:srgbClr val="00B050"/>
                </a:solidFill>
              </a:rPr>
              <a:t>// @ts-check</a:t>
            </a:r>
            <a:r>
              <a:rPr lang="ko-KR" altLang="en-US" dirty="0"/>
              <a:t> 주석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Type </a:t>
            </a:r>
            <a:r>
              <a:rPr lang="ko-KR" altLang="en-US" dirty="0"/>
              <a:t>관련 문제는 </a:t>
            </a:r>
            <a:r>
              <a:rPr lang="en-US" altLang="ko-KR" dirty="0"/>
              <a:t>Typescript </a:t>
            </a:r>
            <a:r>
              <a:rPr lang="ko-KR" altLang="en-US" dirty="0"/>
              <a:t>가 알려 줍니다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1356-7312-205D-4006-1E2F4AAC9C73}"/>
              </a:ext>
            </a:extLst>
          </p:cNvPr>
          <p:cNvSpPr txBox="1"/>
          <p:nvPr/>
        </p:nvSpPr>
        <p:spPr>
          <a:xfrm>
            <a:off x="815789" y="217753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63506C-06D2-C715-07B1-276EA194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9" y="2836167"/>
            <a:ext cx="10338885" cy="15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5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51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49D33-4269-AAA9-DAC4-528413117A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9D532E-E117-E32F-6B1D-E175B3C8D136}"/>
              </a:ext>
            </a:extLst>
          </p:cNvPr>
          <p:cNvCxnSpPr>
            <a:stCxn id="2" idx="0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5346-2FA0-748D-A73B-AB4E2F99ECF3}"/>
              </a:ext>
            </a:extLst>
          </p:cNvPr>
          <p:cNvSpPr txBox="1"/>
          <p:nvPr/>
        </p:nvSpPr>
        <p:spPr>
          <a:xfrm>
            <a:off x="878540" y="2662518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AB5E4-192F-BBFD-21F4-9DCF46B6E369}"/>
              </a:ext>
            </a:extLst>
          </p:cNvPr>
          <p:cNvSpPr txBox="1"/>
          <p:nvPr/>
        </p:nvSpPr>
        <p:spPr>
          <a:xfrm>
            <a:off x="8319246" y="2662517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B551A3-8A9D-5C3B-BDB8-24B68BF04274}"/>
              </a:ext>
            </a:extLst>
          </p:cNvPr>
          <p:cNvCxnSpPr>
            <a:cxnSpLocks/>
          </p:cNvCxnSpPr>
          <p:nvPr/>
        </p:nvCxnSpPr>
        <p:spPr>
          <a:xfrm>
            <a:off x="3720353" y="2061882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80C97D-EFF5-5530-FBAF-F8D7430C223B}"/>
              </a:ext>
            </a:extLst>
          </p:cNvPr>
          <p:cNvSpPr txBox="1"/>
          <p:nvPr/>
        </p:nvSpPr>
        <p:spPr>
          <a:xfrm>
            <a:off x="2651461" y="1800272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F76F6-1723-CCB9-41BE-14039AFFFEEE}"/>
              </a:ext>
            </a:extLst>
          </p:cNvPr>
          <p:cNvSpPr txBox="1"/>
          <p:nvPr/>
        </p:nvSpPr>
        <p:spPr>
          <a:xfrm>
            <a:off x="8832206" y="420234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56D4C3-4716-F52D-53F4-FB7D2B58A3B1}"/>
              </a:ext>
            </a:extLst>
          </p:cNvPr>
          <p:cNvCxnSpPr>
            <a:cxnSpLocks/>
          </p:cNvCxnSpPr>
          <p:nvPr/>
        </p:nvCxnSpPr>
        <p:spPr>
          <a:xfrm flipH="1">
            <a:off x="3128682" y="4463950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45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 &amp; Typescript!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3C7AE8-1873-B92A-18C6-2BC80898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7" y="1391573"/>
            <a:ext cx="10883666" cy="35479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460033-A1A8-CAC8-ADE9-D80DE577B2FA}"/>
              </a:ext>
            </a:extLst>
          </p:cNvPr>
          <p:cNvSpPr/>
          <p:nvPr/>
        </p:nvSpPr>
        <p:spPr>
          <a:xfrm>
            <a:off x="3299011" y="2196353"/>
            <a:ext cx="3989295" cy="349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7E95CA18-3108-3F71-7F77-451ACEB8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7DC2F-BBC1-8BAF-E4EF-CCE60BCDE8A8}"/>
              </a:ext>
            </a:extLst>
          </p:cNvPr>
          <p:cNvSpPr txBox="1"/>
          <p:nvPr/>
        </p:nvSpPr>
        <p:spPr>
          <a:xfrm>
            <a:off x="7243482" y="5764305"/>
            <a:ext cx="24785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Node.js - 위키백과, 우리 모두의 백과사전">
            <a:extLst>
              <a:ext uri="{FF2B5EF4-FFF2-40B4-BE49-F238E27FC236}">
                <a16:creationId xmlns:a16="http://schemas.microsoft.com/office/drawing/2014/main" id="{41D71DB3-67DB-93E6-35EC-3A366005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5599">
            <a:off x="1277842" y="2590799"/>
            <a:ext cx="3186579" cy="1949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6622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경험하기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574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33A1EBF-6F3D-AB00-F669-479C1BEF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93" y="930699"/>
            <a:ext cx="10924214" cy="45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01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Express  </a:t>
            </a:r>
            <a:r>
              <a:rPr lang="ko-KR" altLang="en-US" dirty="0"/>
              <a:t>서버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661C4-AB75-73B1-1E57-528D29693DFC}"/>
              </a:ext>
            </a:extLst>
          </p:cNvPr>
          <p:cNvSpPr txBox="1"/>
          <p:nvPr/>
        </p:nvSpPr>
        <p:spPr>
          <a:xfrm>
            <a:off x="612588" y="1328391"/>
            <a:ext cx="1067952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BDD2D-5321-848F-2671-E71E00F8BE99}"/>
              </a:ext>
            </a:extLst>
          </p:cNvPr>
          <p:cNvSpPr txBox="1"/>
          <p:nvPr/>
        </p:nvSpPr>
        <p:spPr>
          <a:xfrm>
            <a:off x="8316686" y="1553028"/>
            <a:ext cx="278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backend/server.js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987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4389E-6B5C-687E-5CFA-7D9BD485BF69}"/>
              </a:ext>
            </a:extLst>
          </p:cNvPr>
          <p:cNvSpPr txBox="1"/>
          <p:nvPr/>
        </p:nvSpPr>
        <p:spPr>
          <a:xfrm>
            <a:off x="264245" y="190264"/>
            <a:ext cx="10679526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Protocol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통신 경험하기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'.header'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'http://localhost:4000'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5A87-E957-C7B7-51B2-FBCDB369D793}"/>
              </a:ext>
            </a:extLst>
          </p:cNvPr>
          <p:cNvSpPr txBox="1"/>
          <p:nvPr/>
        </p:nvSpPr>
        <p:spPr>
          <a:xfrm>
            <a:off x="7620000" y="481427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frontend/index.html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733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BAB9D6-64DE-26CF-C42C-1A57ECDE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4" y="304703"/>
            <a:ext cx="6934517" cy="21336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A7B9EC-00AD-84A2-5724-48136B02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24" y="2766920"/>
            <a:ext cx="8657586" cy="21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75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038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pic>
        <p:nvPicPr>
          <p:cNvPr id="6148" name="Picture 4" descr="JSON — parse() and stringify() in JavaScript | by Nehal Khan | Level Up  Coding">
            <a:extLst>
              <a:ext uri="{FF2B5EF4-FFF2-40B4-BE49-F238E27FC236}">
                <a16:creationId xmlns:a16="http://schemas.microsoft.com/office/drawing/2014/main" id="{FA04F4D7-CE34-43E0-C613-BCA6DDFEB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" y="1328391"/>
            <a:ext cx="11681012" cy="53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581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JSP] 1. JSP이란? · linked2ev">
            <a:extLst>
              <a:ext uri="{FF2B5EF4-FFF2-40B4-BE49-F238E27FC236}">
                <a16:creationId xmlns:a16="http://schemas.microsoft.com/office/drawing/2014/main" id="{991D0A3B-BE92-A350-EDC7-42BEDCEF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47" y="241402"/>
            <a:ext cx="1517386" cy="27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ode.js - 위키백과, 우리 모두의 백과사전">
            <a:extLst>
              <a:ext uri="{FF2B5EF4-FFF2-40B4-BE49-F238E27FC236}">
                <a16:creationId xmlns:a16="http://schemas.microsoft.com/office/drawing/2014/main" id="{A0DD14B7-05DA-D52E-01E2-4B228876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67" y="3226085"/>
            <a:ext cx="2568354" cy="15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D84EC35-C929-6BEA-5E79-3D48D057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9" y="5362165"/>
            <a:ext cx="3252801" cy="9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JSON] JSON (JavaScript Object Notation) 초간단 예제 : 네이버 블로그">
            <a:extLst>
              <a:ext uri="{FF2B5EF4-FFF2-40B4-BE49-F238E27FC236}">
                <a16:creationId xmlns:a16="http://schemas.microsoft.com/office/drawing/2014/main" id="{BAC774AA-BCA3-D81F-437C-E593C0F3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839" y="2554572"/>
            <a:ext cx="34004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어떤 웹 브라우저 쓰세요?">
            <a:extLst>
              <a:ext uri="{FF2B5EF4-FFF2-40B4-BE49-F238E27FC236}">
                <a16:creationId xmlns:a16="http://schemas.microsoft.com/office/drawing/2014/main" id="{E14AAC50-D0DA-5B30-93BE-E8D6905C4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24470" r="7542" b="26514"/>
          <a:stretch/>
        </p:blipFill>
        <p:spPr bwMode="auto">
          <a:xfrm rot="5400000">
            <a:off x="6259732" y="2595624"/>
            <a:ext cx="5629014" cy="16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2E606DE-93A7-B0A3-0DC2-C9E90CA3B753}"/>
              </a:ext>
            </a:extLst>
          </p:cNvPr>
          <p:cNvCxnSpPr>
            <a:cxnSpLocks/>
            <a:stCxn id="12290" idx="3"/>
            <a:endCxn id="7170" idx="1"/>
          </p:cNvCxnSpPr>
          <p:nvPr/>
        </p:nvCxnSpPr>
        <p:spPr>
          <a:xfrm>
            <a:off x="2707533" y="1630816"/>
            <a:ext cx="1500306" cy="1595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A50152-328C-4FA9-53F6-4C87C1CD47A1}"/>
              </a:ext>
            </a:extLst>
          </p:cNvPr>
          <p:cNvCxnSpPr>
            <a:cxnSpLocks/>
            <a:stCxn id="12292" idx="3"/>
            <a:endCxn id="7170" idx="1"/>
          </p:cNvCxnSpPr>
          <p:nvPr/>
        </p:nvCxnSpPr>
        <p:spPr>
          <a:xfrm flipV="1">
            <a:off x="3391021" y="3226085"/>
            <a:ext cx="816818" cy="785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975565-CF81-7B67-9651-75F5889B318E}"/>
              </a:ext>
            </a:extLst>
          </p:cNvPr>
          <p:cNvCxnSpPr>
            <a:cxnSpLocks/>
            <a:stCxn id="12294" idx="3"/>
            <a:endCxn id="7170" idx="1"/>
          </p:cNvCxnSpPr>
          <p:nvPr/>
        </p:nvCxnSpPr>
        <p:spPr>
          <a:xfrm flipV="1">
            <a:off x="3575240" y="3226085"/>
            <a:ext cx="632599" cy="2617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Thumb Okay Hand Gesture Sketch Engraving Stock Vector (Royalty Free)  1546323137 | Shutterstock">
            <a:extLst>
              <a:ext uri="{FF2B5EF4-FFF2-40B4-BE49-F238E27FC236}">
                <a16:creationId xmlns:a16="http://schemas.microsoft.com/office/drawing/2014/main" id="{7FDCA0A4-2F76-3E27-320F-6103EB03C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6" b="10229"/>
          <a:stretch/>
        </p:blipFill>
        <p:spPr bwMode="auto">
          <a:xfrm>
            <a:off x="9797320" y="1095630"/>
            <a:ext cx="2343346" cy="23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B0D5EA-93BA-3865-7E7D-911BE0D6FC51}"/>
              </a:ext>
            </a:extLst>
          </p:cNvPr>
          <p:cNvCxnSpPr>
            <a:cxnSpLocks/>
            <a:stCxn id="7170" idx="3"/>
          </p:cNvCxnSpPr>
          <p:nvPr/>
        </p:nvCxnSpPr>
        <p:spPr>
          <a:xfrm>
            <a:off x="7608264" y="3226085"/>
            <a:ext cx="6325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2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남성 연예인</a:t>
            </a:r>
          </a:p>
        </p:txBody>
      </p:sp>
    </p:spTree>
    <p:extLst>
      <p:ext uri="{BB962C8B-B14F-4D97-AF65-F5344CB8AC3E}">
        <p14:creationId xmlns:p14="http://schemas.microsoft.com/office/powerpoint/2010/main" val="1083539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EDA5ECC2-00C0-9C62-5669-9B1517A3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44" y="822382"/>
            <a:ext cx="9474112" cy="483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3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궁금해요">
            <a:extLst>
              <a:ext uri="{FF2B5EF4-FFF2-40B4-BE49-F238E27FC236}">
                <a16:creationId xmlns:a16="http://schemas.microsoft.com/office/drawing/2014/main" id="{977374A2-2CF8-DF72-A6BD-50487D7E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23" y="3213115"/>
            <a:ext cx="3314220" cy="33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B8FCB35-C05D-A998-548E-8796E9B6A3A1}"/>
              </a:ext>
            </a:extLst>
          </p:cNvPr>
          <p:cNvSpPr/>
          <p:nvPr/>
        </p:nvSpPr>
        <p:spPr>
          <a:xfrm>
            <a:off x="4538443" y="167780"/>
            <a:ext cx="5771626" cy="2768367"/>
          </a:xfrm>
          <a:prstGeom prst="wedgeRoundRectCallout">
            <a:avLst>
              <a:gd name="adj1" fmla="val -46705"/>
              <a:gd name="adj2" fmla="val 84621"/>
              <a:gd name="adj3" fmla="val 16667"/>
            </a:avLst>
          </a:prstGeom>
          <a:noFill/>
          <a:ln w="57150"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저건 어찌 저렇게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작동하는지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모르겠는데</a:t>
            </a:r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146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509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Callback!?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901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그게뭔데 - 뽐뿌:짤방갤러리">
            <a:extLst>
              <a:ext uri="{FF2B5EF4-FFF2-40B4-BE49-F238E27FC236}">
                <a16:creationId xmlns:a16="http://schemas.microsoft.com/office/drawing/2014/main" id="{0013C588-82F7-987C-A942-0F8C589E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00" y="907400"/>
            <a:ext cx="5043199" cy="50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44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말 그대로 함수를 부르는 것을 뜻합니다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함수를 보시죠</a:t>
            </a:r>
            <a:r>
              <a:rPr lang="en-US" altLang="ko-KR" dirty="0"/>
              <a:t>~!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1718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FBB261-FF84-643A-C97C-51295C62C3F2}"/>
              </a:ext>
            </a:extLst>
          </p:cNvPr>
          <p:cNvSpPr txBox="1"/>
          <p:nvPr/>
        </p:nvSpPr>
        <p:spPr>
          <a:xfrm>
            <a:off x="1403926" y="494943"/>
            <a:ext cx="86175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C32B05-3BA8-7B5E-679B-986153BE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79" y="3586019"/>
            <a:ext cx="6664625" cy="1854200"/>
          </a:xfrm>
          <a:prstGeom prst="rect">
            <a:avLst/>
          </a:prstGeom>
        </p:spPr>
      </p:pic>
      <p:pic>
        <p:nvPicPr>
          <p:cNvPr id="4098" name="Picture 2" descr="The Flash Running: Can The Flash Really Run Up The Side Of Buildings?">
            <a:extLst>
              <a:ext uri="{FF2B5EF4-FFF2-40B4-BE49-F238E27FC236}">
                <a16:creationId xmlns:a16="http://schemas.microsoft.com/office/drawing/2014/main" id="{4C025FB2-07A2-BB4F-64B3-9F42E2E8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6019"/>
            <a:ext cx="1302327" cy="7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0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4.58333E-6 0.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위와 같은 함수는 실행에 시간이 크게 걸릴 것이 없으므로 안정적으로 </a:t>
            </a:r>
            <a:r>
              <a:rPr lang="en-US" altLang="ko-KR" dirty="0"/>
              <a:t>1, 2, 3</a:t>
            </a:r>
            <a:r>
              <a:rPr lang="ko-KR" altLang="en-US" dirty="0"/>
              <a:t>번 함수 순서대로 출력이 될 것입니다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그런데 좀 더 안정적으로 순차적으로 실행을 시키고 싶다면</a:t>
            </a:r>
            <a:r>
              <a:rPr lang="en-US" altLang="ko-KR" dirty="0"/>
              <a:t>~!?</a:t>
            </a:r>
          </a:p>
        </p:txBody>
      </p:sp>
    </p:spTree>
    <p:extLst>
      <p:ext uri="{BB962C8B-B14F-4D97-AF65-F5344CB8AC3E}">
        <p14:creationId xmlns:p14="http://schemas.microsoft.com/office/powerpoint/2010/main" val="2683977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FBB261-FF84-643A-C97C-51295C62C3F2}"/>
              </a:ext>
            </a:extLst>
          </p:cNvPr>
          <p:cNvSpPr txBox="1"/>
          <p:nvPr/>
        </p:nvSpPr>
        <p:spPr>
          <a:xfrm>
            <a:off x="1403926" y="494943"/>
            <a:ext cx="86175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C32B05-3BA8-7B5E-679B-986153BE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79" y="3586019"/>
            <a:ext cx="6664625" cy="1854200"/>
          </a:xfrm>
          <a:prstGeom prst="rect">
            <a:avLst/>
          </a:prstGeom>
        </p:spPr>
      </p:pic>
      <p:pic>
        <p:nvPicPr>
          <p:cNvPr id="2" name="Picture 2" descr="The Flash Running: Can The Flash Really Run Up The Side Of Buildings?">
            <a:extLst>
              <a:ext uri="{FF2B5EF4-FFF2-40B4-BE49-F238E27FC236}">
                <a16:creationId xmlns:a16="http://schemas.microsoft.com/office/drawing/2014/main" id="{93F85B84-BB3B-FE57-D416-66E317D8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" y="494943"/>
            <a:ext cx="1302327" cy="7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5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417 L 0.00482 0.00417 C 0.01328 0.01158 0.01784 0.01621 0.02682 0.02153 C 0.03476 0.02616 0.04114 0.02662 0.04961 0.02963 C 0.06784 0.03611 0.05703 0.0331 0.08216 0.03634 C 0.08594 0.03773 0.08958 0.03958 0.09349 0.04051 C 0.09844 0.04144 0.10364 0.04051 0.10859 0.04167 C 0.11575 0.04352 0.12292 0.0463 0.12982 0.04977 C 0.1418 0.05602 0.12838 0.04861 0.14049 0.05648 C 0.14349 0.05857 0.14948 0.06204 0.14948 0.06204 C 0.15078 0.06366 0.15195 0.06574 0.15325 0.06736 C 0.15404 0.06806 0.15807 0.06991 0.15859 0.07014 C 0.15989 0.0713 0.16146 0.07199 0.16237 0.07408 C 0.1638 0.07708 0.16536 0.08472 0.16536 0.08472 C 0.16523 0.08889 0.16497 0.09283 0.16471 0.09699 C 0.16406 0.10533 0.16393 0.10394 0.16315 0.11181 C 0.16263 0.11713 0.1625 0.12269 0.16159 0.12801 C 0.1612 0.13102 0.16055 0.13426 0.16016 0.13727 C 0.1595 0.1419 0.1595 0.1463 0.15859 0.15093 C 0.15573 0.16505 0.15755 0.15579 0.15482 0.16435 C 0.1543 0.16597 0.15391 0.16806 0.15325 0.16968 C 0.15195 0.17338 0.14987 0.17755 0.14805 0.18033 C 0.14583 0.1838 0.14375 0.18727 0.14114 0.18982 C 0.13763 0.19329 0.12969 0.1956 0.12604 0.19653 C 0.11719 0.19884 0.11146 0.2 0.1026 0.2007 L 0.06315 0.20324 L 0.0457 0.20602 C 0.04297 0.20648 0.04023 0.20671 0.03737 0.20741 L 0.03138 0.2088 C 0.02838 0.21065 0.02357 0.21343 0.0207 0.2169 C 0.01641 0.22176 0.01432 0.22732 0.01094 0.23426 C 0.01042 0.23658 0.01002 0.23889 0.00937 0.24097 C 0.00846 0.24468 0.00716 0.24792 0.00638 0.25185 C 0.00586 0.2544 0.00573 0.25718 0.0056 0.25996 C 0.00508 0.26921 0.00417 0.2882 0.00417 0.2882 C 0.00482 0.29306 0.0056 0.29815 0.00638 0.30301 C 0.00833 0.31435 0.00989 0.32408 0.01393 0.33403 C 0.01849 0.34491 0.02383 0.35255 0.02982 0.36088 C 0.03958 0.37408 0.04596 0.38102 0.05859 0.39051 C 0.06172 0.39283 0.06458 0.3956 0.06771 0.39722 C 0.07044 0.39861 0.07331 0.39931 0.07604 0.4 C 0.07864 0.40046 0.09388 0.40232 0.0957 0.40255 C 0.09805 0.40394 0.10065 0.40394 0.1026 0.40671 C 0.10495 0.41019 0.10781 0.42014 0.10781 0.42014 C 0.10885 0.42593 0.11002 0.43171 0.11094 0.4375 C 0.11224 0.44722 0.11263 0.45486 0.11315 0.46458 C 0.11289 0.47222 0.11315 0.47986 0.11237 0.4875 C 0.11211 0.49121 0.11094 0.49468 0.11016 0.49815 C 0.10898 0.50371 0.10781 0.50903 0.10638 0.51435 C 0.10534 0.51783 0.10521 0.52292 0.10338 0.525 C 0.1026 0.52593 0.10169 0.52662 0.10104 0.52778 C 0.09336 0.54144 0.10286 0.52708 0.09505 0.54259 C 0.09362 0.54514 0.09206 0.54722 0.09049 0.54931 C 0.08607 0.55509 0.07851 0.56343 0.07383 0.5669 C 0.0694 0.57014 0.06458 0.57199 0.06016 0.575 C 0.05729 0.57685 0.05443 0.57894 0.05182 0.58171 C 0.0487 0.58496 0.04362 0.59259 0.04127 0.59792 C 0.04023 0.59977 0.03971 0.60232 0.03893 0.60463 C 0.03867 0.60718 0.03815 0.60996 0.03815 0.61273 C 0.03815 0.61806 0.03932 0.63033 0.04049 0.63542 C 0.04127 0.63889 0.04258 0.64167 0.04349 0.64491 C 0.04427 0.64769 0.04492 0.65046 0.0457 0.65301 C 0.04752 0.65833 0.05013 0.6625 0.05338 0.66505 C 0.05781 0.66875 0.06289 0.66968 0.06771 0.6706 C 0.075 0.67199 0.07292 0.67176 0.07682 0.67176 " pathEditMode="relative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이렇게 함수 내부에서 함수를 부를 수가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그러면 좀 더 안정적으로 순차적 실행을 보장 받을 수 있을 것입니다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5723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AC5FCCAB-30C4-9C25-65F6-A03E9F74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16" y="2792286"/>
            <a:ext cx="260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고수, 아웃도어 브랜드 '머렐' 모델 | 연합뉴스">
            <a:extLst>
              <a:ext uri="{FF2B5EF4-FFF2-40B4-BE49-F238E27FC236}">
                <a16:creationId xmlns:a16="http://schemas.microsoft.com/office/drawing/2014/main" id="{9A215A28-2F4B-FF18-BAD7-D4552219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2792286"/>
            <a:ext cx="24645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EN PHOTO이동욱 천상계 비주얼 | 한경닷컴">
            <a:extLst>
              <a:ext uri="{FF2B5EF4-FFF2-40B4-BE49-F238E27FC236}">
                <a16:creationId xmlns:a16="http://schemas.microsoft.com/office/drawing/2014/main" id="{C5918E59-53B9-20B2-FCB7-7CBAF0E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39" y="2792286"/>
            <a:ext cx="2157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608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인간의 욕심은 끝이 없고 같은 실수를 반복한다? &lt; 트라우마 &lt; 정신의학 &lt; 칼럼 &lt; 기사본문 - 정신의학신문">
            <a:extLst>
              <a:ext uri="{FF2B5EF4-FFF2-40B4-BE49-F238E27FC236}">
                <a16:creationId xmlns:a16="http://schemas.microsoft.com/office/drawing/2014/main" id="{F4B942BC-F7A4-1452-73F6-CA8EDE4F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0"/>
            <a:ext cx="5224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902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그런데 인간의 욕심은 끝이 없어서 이런 걸 원하게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꼭 정의된 함수만 불러와야 함</a:t>
            </a:r>
            <a:r>
              <a:rPr lang="en-US" altLang="ko-KR" dirty="0"/>
              <a:t>!? </a:t>
            </a:r>
            <a:r>
              <a:rPr lang="ko-KR" altLang="en-US" dirty="0"/>
              <a:t>그때 바로 정의해서 쓰면 안되나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그때 그때 다른 함수를 불러오고 </a:t>
            </a:r>
            <a:r>
              <a:rPr lang="ko-KR" altLang="en-US" dirty="0" err="1"/>
              <a:t>싶어지네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679539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FBB261-FF84-643A-C97C-51295C62C3F2}"/>
              </a:ext>
            </a:extLst>
          </p:cNvPr>
          <p:cNvSpPr txBox="1"/>
          <p:nvPr/>
        </p:nvSpPr>
        <p:spPr>
          <a:xfrm>
            <a:off x="646544" y="365633"/>
            <a:ext cx="86175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1E0299-4618-59ED-BB18-9FDAD0CAC79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70546" y="1145309"/>
            <a:ext cx="5070763" cy="63730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F281F0-96A3-87CB-B719-4C8399CBA0E3}"/>
              </a:ext>
            </a:extLst>
          </p:cNvPr>
          <p:cNvSpPr/>
          <p:nvPr/>
        </p:nvSpPr>
        <p:spPr>
          <a:xfrm>
            <a:off x="7241309" y="729673"/>
            <a:ext cx="3251200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func2()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호출이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되는 구조를 가짐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그때 그때 다른 함수를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원하는대로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불러서 쓸 수가 없습니다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524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소리지르는 마멋 만능짤 생성기 분노 - 상황별 짤방 모음 오늘의짤방">
            <a:extLst>
              <a:ext uri="{FF2B5EF4-FFF2-40B4-BE49-F238E27FC236}">
                <a16:creationId xmlns:a16="http://schemas.microsoft.com/office/drawing/2014/main" id="{1F45358C-56C2-F16C-97C5-5C787D66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79" y="919018"/>
            <a:ext cx="5905212" cy="524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14D17C-99CA-8EF9-EE78-6A76C6D3E245}"/>
              </a:ext>
            </a:extLst>
          </p:cNvPr>
          <p:cNvSpPr txBox="1"/>
          <p:nvPr/>
        </p:nvSpPr>
        <p:spPr>
          <a:xfrm>
            <a:off x="4516580" y="1953490"/>
            <a:ext cx="3630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CALLBACK!!</a:t>
            </a:r>
            <a:endParaRPr lang="ko-KR" altLang="en-US" sz="4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75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매개 변수로 값만 전달 하는게 아니라</a:t>
            </a:r>
            <a:r>
              <a:rPr lang="en-US" altLang="ko-KR" dirty="0"/>
              <a:t>,</a:t>
            </a:r>
            <a:r>
              <a:rPr lang="ko-KR" altLang="en-US" dirty="0"/>
              <a:t> 함수를 전달을 해보자는 아이디어가 나왔습니다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 처럼 함수 내부에서 다른 함수를 호출하는 것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그때 그때 상황에 맞게 함수를 변경해서 호출하는 것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호출을 하는 수준을 넘어 그 자리에서 바로 정의해서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다양한 것을 시도 할 수 있게 됩니다</a:t>
            </a:r>
            <a:r>
              <a:rPr lang="en-US" altLang="ko-KR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85771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BE01FD-4250-06A0-CF83-47BB343E73F4}"/>
              </a:ext>
            </a:extLst>
          </p:cNvPr>
          <p:cNvSpPr txBox="1"/>
          <p:nvPr/>
        </p:nvSpPr>
        <p:spPr>
          <a:xfrm>
            <a:off x="701965" y="328549"/>
            <a:ext cx="843279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E488772-D908-EBB8-A0FB-D738A892663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14618" y="535709"/>
            <a:ext cx="4156363" cy="84578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B4EC17-70E3-C93B-277A-3AA9B3C65145}"/>
              </a:ext>
            </a:extLst>
          </p:cNvPr>
          <p:cNvSpPr/>
          <p:nvPr/>
        </p:nvSpPr>
        <p:spPr>
          <a:xfrm>
            <a:off x="7970981" y="328549"/>
            <a:ext cx="3519054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매개 변수로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그때 그때 상황에 맞게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함수를 전달 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C07EC9-F198-F8E1-C7DA-781B2DA9550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76945" y="1161472"/>
            <a:ext cx="5394036" cy="2490191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874632-5DFB-D8FB-D8EC-E1B830A9F01F}"/>
              </a:ext>
            </a:extLst>
          </p:cNvPr>
          <p:cNvSpPr/>
          <p:nvPr/>
        </p:nvSpPr>
        <p:spPr>
          <a:xfrm>
            <a:off x="7970981" y="2598718"/>
            <a:ext cx="3519054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 받은 함수를 함수 내부에서 호출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순차적 실행을 안정적으로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BB61E1A-8223-3B0B-3C0B-4C5642FEC0C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576945" y="4128655"/>
            <a:ext cx="1644075" cy="476663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7194E14-2989-4F01-8901-DD1EF95C1DA7}"/>
              </a:ext>
            </a:extLst>
          </p:cNvPr>
          <p:cNvSpPr/>
          <p:nvPr/>
        </p:nvSpPr>
        <p:spPr>
          <a:xfrm>
            <a:off x="4221020" y="4078845"/>
            <a:ext cx="3112653" cy="1052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콜백으로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0AFA53C-C3EB-D562-FCE6-89A81A3C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5" y="4392895"/>
            <a:ext cx="2474049" cy="14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것도</a:t>
            </a:r>
            <a:r>
              <a:rPr lang="en-US" altLang="ko-KR" dirty="0"/>
              <a:t>!? </a:t>
            </a:r>
            <a:r>
              <a:rPr lang="ko-KR" altLang="en-US" dirty="0"/>
              <a:t>가능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948F7-1C95-959A-B00D-E25371FA3F17}"/>
              </a:ext>
            </a:extLst>
          </p:cNvPr>
          <p:cNvSpPr txBox="1"/>
          <p:nvPr/>
        </p:nvSpPr>
        <p:spPr>
          <a:xfrm>
            <a:off x="720436" y="132839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1B529A-8155-F602-2C86-AB4DEF35D906}"/>
              </a:ext>
            </a:extLst>
          </p:cNvPr>
          <p:cNvSpPr/>
          <p:nvPr/>
        </p:nvSpPr>
        <p:spPr>
          <a:xfrm>
            <a:off x="720437" y="4895272"/>
            <a:ext cx="1819564" cy="403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CD9633-9B34-772C-AA96-4789AEC7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50" y="4414227"/>
            <a:ext cx="3341372" cy="176896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E1BB93-1099-1016-75B9-234C21D2C55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540001" y="5080000"/>
            <a:ext cx="2605749" cy="21870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97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!? (1)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650F62-21CF-F45F-B8E5-1D5F9B08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82" y="1215287"/>
            <a:ext cx="3320359" cy="23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1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꼭 선언된 함수만 불러야 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797098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fakeFunc3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인척 하는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fakeFunc3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7E9A5F-48A2-92F7-787F-7B4A8B58FB0F}"/>
              </a:ext>
            </a:extLst>
          </p:cNvPr>
          <p:cNvSpPr/>
          <p:nvPr/>
        </p:nvSpPr>
        <p:spPr>
          <a:xfrm>
            <a:off x="877455" y="2004291"/>
            <a:ext cx="4618181" cy="997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F53D9-C7F0-2B32-FE5A-74E98DC9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89" y="1215287"/>
            <a:ext cx="3970480" cy="24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37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꼭 선언된 함수만 불러야 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E712DF-5E8C-1814-DE3D-D88CEA815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그런데 이건 좀 그렇겠죠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일단 코드 가독성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구림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함수 내부에 함수를 정의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구림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한번만 쓰면 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굳이 함수 선언을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구림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pic>
        <p:nvPicPr>
          <p:cNvPr id="1026" name="Picture 2" descr="삼진에바 (@Eva_samba1) / Twitter">
            <a:extLst>
              <a:ext uri="{FF2B5EF4-FFF2-40B4-BE49-F238E27FC236}">
                <a16:creationId xmlns:a16="http://schemas.microsoft.com/office/drawing/2014/main" id="{449E7615-0610-37C4-9045-64DC813F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18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59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1C3955-2995-61BC-418F-7E57680EE16C}"/>
              </a:ext>
            </a:extLst>
          </p:cNvPr>
          <p:cNvSpPr/>
          <p:nvPr/>
        </p:nvSpPr>
        <p:spPr>
          <a:xfrm>
            <a:off x="1625600" y="1168400"/>
            <a:ext cx="8940800" cy="4521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 목록</a:t>
            </a:r>
            <a:endParaRPr lang="en-US" altLang="ko-KR" sz="7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ko-KR" altLang="en-US" sz="7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394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!? 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381461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A756-FAA7-957A-6BA3-FFDB9F96C358}"/>
              </a:ext>
            </a:extLst>
          </p:cNvPr>
          <p:cNvSpPr txBox="1"/>
          <p:nvPr/>
        </p:nvSpPr>
        <p:spPr>
          <a:xfrm>
            <a:off x="4790242" y="578025"/>
            <a:ext cx="663399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43D556-9F12-3EE1-6C15-322F8FD06240}"/>
              </a:ext>
            </a:extLst>
          </p:cNvPr>
          <p:cNvCxnSpPr>
            <a:cxnSpLocks/>
          </p:cNvCxnSpPr>
          <p:nvPr/>
        </p:nvCxnSpPr>
        <p:spPr>
          <a:xfrm flipV="1">
            <a:off x="2535382" y="4313382"/>
            <a:ext cx="2369127" cy="14514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DE7959-5A8F-FB76-9FE4-556985AB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42" y="5000432"/>
            <a:ext cx="5642669" cy="11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값을 전달하기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이번에는 콜백으로 결과 값을 한번 전달해 봅시다</a:t>
            </a:r>
            <a:r>
              <a:rPr lang="en-US" altLang="ko-KR" dirty="0"/>
              <a:t>~!</a:t>
            </a:r>
          </a:p>
          <a:p>
            <a:r>
              <a:rPr lang="ko-KR" altLang="en-US" dirty="0" err="1"/>
              <a:t>콜백은</a:t>
            </a:r>
            <a:r>
              <a:rPr lang="ko-KR" altLang="en-US" dirty="0"/>
              <a:t> 함수 이므로 함수의 인자로 결과 값을 전달 할 수 있습니다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2403397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C818A-587E-641A-B21A-D766049FBA09}"/>
              </a:ext>
            </a:extLst>
          </p:cNvPr>
          <p:cNvSpPr txBox="1"/>
          <p:nvPr/>
        </p:nvSpPr>
        <p:spPr>
          <a:xfrm>
            <a:off x="507999" y="346976"/>
            <a:ext cx="6936509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multiplication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2000);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multiplication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9390B0E-B340-381E-1224-509E413F03FD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H="1">
            <a:off x="3290570" y="1357746"/>
            <a:ext cx="971550" cy="317500"/>
          </a:xfrm>
          <a:prstGeom prst="bentConnector3">
            <a:avLst>
              <a:gd name="adj1" fmla="val -2352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414C3A-6C91-BB7F-9145-C4FD82A388F7}"/>
              </a:ext>
            </a:extLst>
          </p:cNvPr>
          <p:cNvSpPr/>
          <p:nvPr/>
        </p:nvSpPr>
        <p:spPr>
          <a:xfrm>
            <a:off x="4132811" y="1237673"/>
            <a:ext cx="129309" cy="240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911AAE-93B6-DDC5-C56E-9A97D29F2EC2}"/>
              </a:ext>
            </a:extLst>
          </p:cNvPr>
          <p:cNvSpPr/>
          <p:nvPr/>
        </p:nvSpPr>
        <p:spPr>
          <a:xfrm>
            <a:off x="3161261" y="1555173"/>
            <a:ext cx="129309" cy="240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C8E570-8A21-FB14-FBE8-C0A657FEA593}"/>
              </a:ext>
            </a:extLst>
          </p:cNvPr>
          <p:cNvSpPr/>
          <p:nvPr/>
        </p:nvSpPr>
        <p:spPr>
          <a:xfrm>
            <a:off x="4655126" y="1210540"/>
            <a:ext cx="3519054" cy="53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계산한 결과 값을 인자로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8CEC44-4E32-A471-9AF5-CA75D4BB1BD7}"/>
              </a:ext>
            </a:extLst>
          </p:cNvPr>
          <p:cNvCxnSpPr>
            <a:cxnSpLocks/>
          </p:cNvCxnSpPr>
          <p:nvPr/>
        </p:nvCxnSpPr>
        <p:spPr>
          <a:xfrm>
            <a:off x="2604655" y="1939636"/>
            <a:ext cx="0" cy="600364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B89EE6-9EB1-B8C3-0D66-1C7C7E685CEE}"/>
              </a:ext>
            </a:extLst>
          </p:cNvPr>
          <p:cNvSpPr/>
          <p:nvPr/>
        </p:nvSpPr>
        <p:spPr>
          <a:xfrm>
            <a:off x="3616035" y="2635793"/>
            <a:ext cx="3519054" cy="53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 받은 값을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D8349D-4806-75CC-0B2F-A37E6922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859" y="3687652"/>
            <a:ext cx="4072430" cy="18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7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웹툰 짤 다섯 번째! 이어서 대학일기 입니다 : 네이버 블로그">
            <a:extLst>
              <a:ext uri="{FF2B5EF4-FFF2-40B4-BE49-F238E27FC236}">
                <a16:creationId xmlns:a16="http://schemas.microsoft.com/office/drawing/2014/main" id="{49D8421E-0512-7901-1F9A-5B11A1CD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19" y="672358"/>
            <a:ext cx="5110162" cy="55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0205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F6E6C5-5443-85EC-3984-96130021BDC7}"/>
              </a:ext>
            </a:extLst>
          </p:cNvPr>
          <p:cNvSpPr txBox="1"/>
          <p:nvPr/>
        </p:nvSpPr>
        <p:spPr>
          <a:xfrm>
            <a:off x="346046" y="258653"/>
            <a:ext cx="107442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계산이 필요합니다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."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quantity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},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79F816-54E9-F7E3-27F8-2CCDFF83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519" y="1129081"/>
            <a:ext cx="5941481" cy="16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F6E6C5-5443-85EC-3984-96130021BDC7}"/>
              </a:ext>
            </a:extLst>
          </p:cNvPr>
          <p:cNvSpPr txBox="1"/>
          <p:nvPr/>
        </p:nvSpPr>
        <p:spPr>
          <a:xfrm>
            <a:off x="346046" y="258653"/>
            <a:ext cx="107442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계산이 필요합니다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."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quantity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pay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},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65551-C67E-C77B-AD47-493D5384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78" y="1395345"/>
            <a:ext cx="5250322" cy="1395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8CD82C-D1DC-03EA-4BFA-4A90C1B00618}"/>
              </a:ext>
            </a:extLst>
          </p:cNvPr>
          <p:cNvSpPr/>
          <p:nvPr/>
        </p:nvSpPr>
        <p:spPr>
          <a:xfrm>
            <a:off x="848881" y="1670916"/>
            <a:ext cx="1551420" cy="319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01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0D9161-F207-FE8F-7220-1262F313D14F}"/>
              </a:ext>
            </a:extLst>
          </p:cNvPr>
          <p:cNvSpPr txBox="1"/>
          <p:nvPr/>
        </p:nvSpPr>
        <p:spPr>
          <a:xfrm>
            <a:off x="346046" y="974129"/>
            <a:ext cx="10047914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C18469-B2AB-74D8-335A-BE73FFA8D97F}"/>
              </a:ext>
            </a:extLst>
          </p:cNvPr>
          <p:cNvSpPr/>
          <p:nvPr/>
        </p:nvSpPr>
        <p:spPr>
          <a:xfrm>
            <a:off x="848881" y="2382116"/>
            <a:ext cx="2151494" cy="319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B6D6EF-2EAF-116B-C394-1EE32599FB87}"/>
              </a:ext>
            </a:extLst>
          </p:cNvPr>
          <p:cNvSpPr/>
          <p:nvPr/>
        </p:nvSpPr>
        <p:spPr>
          <a:xfrm rot="13260545">
            <a:off x="4256911" y="4692650"/>
            <a:ext cx="628650" cy="762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781675-6F76-4D1E-0FFA-16B966B9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78" y="2106545"/>
            <a:ext cx="5250322" cy="139548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0D80EDD-71E6-F7F2-87A2-0B0C81FF798A}"/>
              </a:ext>
            </a:extLst>
          </p:cNvPr>
          <p:cNvSpPr/>
          <p:nvPr/>
        </p:nvSpPr>
        <p:spPr>
          <a:xfrm rot="7770659">
            <a:off x="6275599" y="417232"/>
            <a:ext cx="628650" cy="762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4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71A1BE87-28B6-86D7-D779-045DAC66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7" y="1295771"/>
            <a:ext cx="4391025" cy="426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874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5356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익명함수</a:t>
            </a:r>
          </a:p>
        </p:txBody>
      </p:sp>
    </p:spTree>
    <p:extLst>
      <p:ext uri="{BB962C8B-B14F-4D97-AF65-F5344CB8AC3E}">
        <p14:creationId xmlns:p14="http://schemas.microsoft.com/office/powerpoint/2010/main" val="20558610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0C1EA-6C71-13F8-CFE5-AAC657B4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은 즉시 만들어서 전달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BE1B4-38A6-4E74-4842-CE3DE4A4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함수를 꼭 만들어서 전달할 필요는 없으며</a:t>
            </a:r>
            <a:r>
              <a:rPr lang="en-US" altLang="ko-KR" dirty="0"/>
              <a:t>, </a:t>
            </a:r>
            <a:r>
              <a:rPr lang="ko-KR" altLang="en-US" dirty="0"/>
              <a:t>즉시 만들어서 전달이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때는 익명 함수를 사용하죠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상당히 많이 사용이 됩니다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57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PI에 대해 잘 정리되어 있는 사이트들 :: 공부하는개미">
            <a:extLst>
              <a:ext uri="{FF2B5EF4-FFF2-40B4-BE49-F238E27FC236}">
                <a16:creationId xmlns:a16="http://schemas.microsoft.com/office/drawing/2014/main" id="{48E064CE-6DE2-B3D1-D14A-1F8F99C43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230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544F-9236-B816-4130-3437444BAD4A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09A1D2-639C-E3B0-BB47-DAC027E77B05}"/>
              </a:ext>
            </a:extLst>
          </p:cNvPr>
          <p:cNvSpPr/>
          <p:nvPr/>
        </p:nvSpPr>
        <p:spPr>
          <a:xfrm>
            <a:off x="346045" y="3762375"/>
            <a:ext cx="6102379" cy="10519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31D8F8B-A14D-8C09-7E24-24C95234319D}"/>
              </a:ext>
            </a:extLst>
          </p:cNvPr>
          <p:cNvCxnSpPr>
            <a:cxnSpLocks/>
          </p:cNvCxnSpPr>
          <p:nvPr/>
        </p:nvCxnSpPr>
        <p:spPr>
          <a:xfrm>
            <a:off x="2033155" y="2092036"/>
            <a:ext cx="1243445" cy="1527464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96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어디서 많이 본얼굴 - ☆ 2020년 유머 &amp; 이슈 - 솔로문닷컴, 잃어버린 사랑을 위하여..">
            <a:extLst>
              <a:ext uri="{FF2B5EF4-FFF2-40B4-BE49-F238E27FC236}">
                <a16:creationId xmlns:a16="http://schemas.microsoft.com/office/drawing/2014/main" id="{60953CEF-5B6C-0614-5802-636BA2DEF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38" y="615542"/>
            <a:ext cx="7963923" cy="445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63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D64B5C-0C2B-E6EB-693A-7E520E6E00D6}"/>
              </a:ext>
            </a:extLst>
          </p:cNvPr>
          <p:cNvSpPr txBox="1"/>
          <p:nvPr/>
        </p:nvSpPr>
        <p:spPr>
          <a:xfrm>
            <a:off x="504824" y="594836"/>
            <a:ext cx="816292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2098C4-51A0-D11A-0D79-04D8B8D8C89F}"/>
              </a:ext>
            </a:extLst>
          </p:cNvPr>
          <p:cNvSpPr/>
          <p:nvPr/>
        </p:nvSpPr>
        <p:spPr>
          <a:xfrm>
            <a:off x="431770" y="1114425"/>
            <a:ext cx="6016655" cy="1038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18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B1D3D-C647-5557-1B69-8546BD5E6D08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108E6-7E57-2C1D-A409-A080A6EA57B7}"/>
              </a:ext>
            </a:extLst>
          </p:cNvPr>
          <p:cNvSpPr/>
          <p:nvPr/>
        </p:nvSpPr>
        <p:spPr>
          <a:xfrm>
            <a:off x="578840" y="864066"/>
            <a:ext cx="4857226" cy="1426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523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6BCB4-1485-83A2-5B94-ED7841B5E2A1}"/>
              </a:ext>
            </a:extLst>
          </p:cNvPr>
          <p:cNvSpPr txBox="1"/>
          <p:nvPr/>
        </p:nvSpPr>
        <p:spPr>
          <a:xfrm>
            <a:off x="347155" y="260254"/>
            <a:ext cx="805927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server is listening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EF5F48-1F15-90AA-B52C-3F1D3FBE0BAD}"/>
              </a:ext>
            </a:extLst>
          </p:cNvPr>
          <p:cNvSpPr/>
          <p:nvPr/>
        </p:nvSpPr>
        <p:spPr>
          <a:xfrm>
            <a:off x="347155" y="1325461"/>
            <a:ext cx="6234620" cy="12751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396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93F1A4-8302-45C3-1DBD-6A741E3A6C95}"/>
              </a:ext>
            </a:extLst>
          </p:cNvPr>
          <p:cNvSpPr txBox="1"/>
          <p:nvPr/>
        </p:nvSpPr>
        <p:spPr>
          <a:xfrm>
            <a:off x="383988" y="347316"/>
            <a:ext cx="1067952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FF0141-B9FE-0A01-EEF4-B32F7B44E6B4}"/>
              </a:ext>
            </a:extLst>
          </p:cNvPr>
          <p:cNvSpPr/>
          <p:nvPr/>
        </p:nvSpPr>
        <p:spPr>
          <a:xfrm>
            <a:off x="383988" y="2791436"/>
            <a:ext cx="6234620" cy="16091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167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86430B-663B-1355-47C0-2E507F00DF6F}"/>
              </a:ext>
            </a:extLst>
          </p:cNvPr>
          <p:cNvSpPr txBox="1"/>
          <p:nvPr/>
        </p:nvSpPr>
        <p:spPr>
          <a:xfrm>
            <a:off x="264245" y="190264"/>
            <a:ext cx="10679526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Protocol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통신 경험하기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'.header'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'http://localhost:4000'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DC57A-5652-56F3-4612-7E395811F8CC}"/>
              </a:ext>
            </a:extLst>
          </p:cNvPr>
          <p:cNvSpPr/>
          <p:nvPr/>
        </p:nvSpPr>
        <p:spPr>
          <a:xfrm>
            <a:off x="965013" y="3791561"/>
            <a:ext cx="3807012" cy="17615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691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13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66FF-FBA3-2626-DD65-ED4E94C1CFA3}"/>
              </a:ext>
            </a:extLst>
          </p:cNvPr>
          <p:cNvSpPr txBox="1"/>
          <p:nvPr/>
        </p:nvSpPr>
        <p:spPr>
          <a:xfrm>
            <a:off x="628073" y="1215287"/>
            <a:ext cx="797098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func1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함수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func2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"2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함수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func3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"3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함수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func1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"2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</a:t>
            </a:r>
            <a:r>
              <a:rPr lang="ko-KR" alt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인척하는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 새로 만든 익명 함수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!"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0CB6650-C677-0B3E-B2AF-21F2EAB4F3E7}"/>
              </a:ext>
            </a:extLst>
          </p:cNvPr>
          <p:cNvSpPr/>
          <p:nvPr/>
        </p:nvSpPr>
        <p:spPr>
          <a:xfrm>
            <a:off x="6096000" y="3039276"/>
            <a:ext cx="3519054" cy="1325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모든 함수를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정의하는 익명함수로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대체해 봅시다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76606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66FF-FBA3-2626-DD65-ED4E94C1CFA3}"/>
              </a:ext>
            </a:extLst>
          </p:cNvPr>
          <p:cNvSpPr txBox="1"/>
          <p:nvPr/>
        </p:nvSpPr>
        <p:spPr>
          <a:xfrm>
            <a:off x="628073" y="1215287"/>
            <a:ext cx="797098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9B608-01D9-404E-2F06-4FE64A62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97" y="1215287"/>
            <a:ext cx="5197803" cy="14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54904" y="3233003"/>
            <a:ext cx="11282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http://api.tetzkdt.com/male-stars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C3208-3340-44F6-BA1D-A33B0A7FF24E}"/>
              </a:ext>
            </a:extLst>
          </p:cNvPr>
          <p:cNvSpPr txBox="1"/>
          <p:nvPr/>
        </p:nvSpPr>
        <p:spPr>
          <a:xfrm>
            <a:off x="0" y="546346"/>
            <a:ext cx="12192000" cy="159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7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A2FAF-5D5A-EDD9-21C6-CEB95A52BC02}"/>
              </a:ext>
            </a:extLst>
          </p:cNvPr>
          <p:cNvSpPr txBox="1"/>
          <p:nvPr/>
        </p:nvSpPr>
        <p:spPr>
          <a:xfrm>
            <a:off x="564508" y="4648286"/>
            <a:ext cx="11062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256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 </a:t>
            </a:r>
            <a:r>
              <a:rPr lang="ko-KR" altLang="en-US" dirty="0"/>
              <a:t>그게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Picture 2" descr="콜백이란 무엇인가. 비동기처리… | by Sooka | Medium">
            <a:extLst>
              <a:ext uri="{FF2B5EF4-FFF2-40B4-BE49-F238E27FC236}">
                <a16:creationId xmlns:a16="http://schemas.microsoft.com/office/drawing/2014/main" id="{6BC9362B-C165-2ACC-5CBD-187D49A34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891"/>
            <a:ext cx="12192000" cy="56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28F557B7-8F4A-42CB-00FA-63FC81031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91311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0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A7706-A818-9AEA-08A1-6EECF5B86244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사태가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발생합니다</a:t>
            </a: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4996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 Hell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해보기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3813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84772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 JS</a:t>
            </a:r>
          </a:p>
        </p:txBody>
      </p:sp>
    </p:spTree>
    <p:extLst>
      <p:ext uri="{BB962C8B-B14F-4D97-AF65-F5344CB8AC3E}">
        <p14:creationId xmlns:p14="http://schemas.microsoft.com/office/powerpoint/2010/main" val="12894492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Windows File System?">
            <a:extLst>
              <a:ext uri="{FF2B5EF4-FFF2-40B4-BE49-F238E27FC236}">
                <a16:creationId xmlns:a16="http://schemas.microsoft.com/office/drawing/2014/main" id="{0802AA6E-9528-39B9-52CF-EDA0DE7D3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46" y="2115424"/>
            <a:ext cx="6799277" cy="45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de.js - 위키백과, 우리 모두의 백과사전">
            <a:extLst>
              <a:ext uri="{FF2B5EF4-FFF2-40B4-BE49-F238E27FC236}">
                <a16:creationId xmlns:a16="http://schemas.microsoft.com/office/drawing/2014/main" id="{7F9927AD-E18B-4F97-5F12-8384C01A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4" y="209725"/>
            <a:ext cx="4242441" cy="25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535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File-system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Node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입니다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파일을 읽을 때는 </a:t>
            </a:r>
            <a:r>
              <a:rPr lang="en-US" altLang="ko-KR" dirty="0" err="1">
                <a:solidFill>
                  <a:schemeClr val="accent2"/>
                </a:solidFill>
              </a:rPr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메소드를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읽는 것도 </a:t>
            </a:r>
            <a:r>
              <a:rPr lang="ko-KR" altLang="en-US" dirty="0">
                <a:solidFill>
                  <a:srgbClr val="FF0000"/>
                </a:solidFill>
              </a:rPr>
              <a:t>시간이 필요한 작업</a:t>
            </a:r>
            <a:r>
              <a:rPr lang="ko-KR" altLang="en-US" dirty="0"/>
              <a:t>이므로 일종의 </a:t>
            </a:r>
            <a:r>
              <a:rPr lang="ko-KR" altLang="en-US" dirty="0">
                <a:solidFill>
                  <a:schemeClr val="accent2"/>
                </a:solidFill>
              </a:rPr>
              <a:t>서버 통신과 비슷</a:t>
            </a:r>
            <a:r>
              <a:rPr lang="ko-KR" altLang="en-US" dirty="0"/>
              <a:t>합니다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기본 적으로 </a:t>
            </a:r>
            <a:r>
              <a:rPr lang="en-US" altLang="ko-KR" dirty="0">
                <a:sym typeface="Wingdings" panose="05000000000000000000" pitchFamily="2" charset="2"/>
              </a:rPr>
              <a:t>callback </a:t>
            </a:r>
            <a:r>
              <a:rPr lang="ko-KR" altLang="en-US" dirty="0">
                <a:sym typeface="Wingdings" panose="05000000000000000000" pitchFamily="2" charset="2"/>
              </a:rPr>
              <a:t>을 사용하도록 되어있습니다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fs</a:t>
            </a:r>
            <a:r>
              <a:rPr lang="en-US" altLang="ko-KR" dirty="0" err="1">
                <a:sym typeface="Wingdings" panose="05000000000000000000" pitchFamily="2" charset="2"/>
              </a:rPr>
              <a:t>.readFile</a:t>
            </a:r>
            <a:r>
              <a:rPr lang="en-US" altLang="ko-KR" dirty="0">
                <a:sym typeface="Wingdings" panose="05000000000000000000" pitchFamily="2" charset="2"/>
              </a:rPr>
              <a:t>(‘</a:t>
            </a:r>
            <a:r>
              <a:rPr lang="ko-KR" altLang="en-US" dirty="0">
                <a:sym typeface="Wingdings" panose="05000000000000000000" pitchFamily="2" charset="2"/>
              </a:rPr>
              <a:t>파일위치</a:t>
            </a:r>
            <a:r>
              <a:rPr lang="en-US" altLang="ko-KR" dirty="0">
                <a:sym typeface="Wingdings" panose="05000000000000000000" pitchFamily="2" charset="2"/>
              </a:rPr>
              <a:t>’, ‘</a:t>
            </a:r>
            <a:r>
              <a:rPr lang="ko-KR" altLang="en-US" dirty="0" err="1">
                <a:sym typeface="Wingdings" panose="05000000000000000000" pitchFamily="2" charset="2"/>
              </a:rPr>
              <a:t>유니코드포맷</a:t>
            </a:r>
            <a:r>
              <a:rPr lang="en-US" altLang="ko-KR" dirty="0">
                <a:sym typeface="Wingdings" panose="05000000000000000000" pitchFamily="2" charset="2"/>
              </a:rPr>
              <a:t>’,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err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data</a:t>
            </a:r>
            <a:r>
              <a:rPr lang="en-US" altLang="ko-KR" dirty="0">
                <a:sym typeface="Wingdings" panose="05000000000000000000" pitchFamily="2" charset="2"/>
              </a:rPr>
              <a:t>) {})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은 파일 읽기가 잘 안되었을 때</a:t>
            </a:r>
            <a:r>
              <a:rPr lang="en-US" altLang="ko-KR" dirty="0">
                <a:sym typeface="Wingdings" panose="05000000000000000000" pitchFamily="2" charset="2"/>
              </a:rPr>
              <a:t>, Error </a:t>
            </a:r>
            <a:r>
              <a:rPr lang="ko-KR" altLang="en-US" dirty="0">
                <a:sym typeface="Wingdings" panose="05000000000000000000" pitchFamily="2" charset="2"/>
              </a:rPr>
              <a:t>코드를 반환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data </a:t>
            </a:r>
            <a:r>
              <a:rPr lang="ko-KR" altLang="en-US" dirty="0">
                <a:sym typeface="Wingdings" panose="05000000000000000000" pitchFamily="2" charset="2"/>
              </a:rPr>
              <a:t>는 파일 읽기가 잘 </a:t>
            </a:r>
            <a:r>
              <a:rPr lang="ko-KR" altLang="en-US" dirty="0" err="1">
                <a:sym typeface="Wingdings" panose="05000000000000000000" pitchFamily="2" charset="2"/>
              </a:rPr>
              <a:t>되엇을</a:t>
            </a:r>
            <a:r>
              <a:rPr lang="ko-KR" altLang="en-US" dirty="0">
                <a:sym typeface="Wingdings" panose="05000000000000000000" pitchFamily="2" charset="2"/>
              </a:rPr>
              <a:t>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읽은 </a:t>
            </a:r>
            <a:r>
              <a:rPr lang="en-US" altLang="ko-KR" dirty="0">
                <a:sym typeface="Wingdings" panose="05000000000000000000" pitchFamily="2" charset="2"/>
              </a:rPr>
              <a:t>data </a:t>
            </a:r>
            <a:r>
              <a:rPr lang="ko-KR" altLang="en-US" dirty="0">
                <a:sym typeface="Wingdings" panose="05000000000000000000" pitchFamily="2" charset="2"/>
              </a:rPr>
              <a:t>를 반환합니다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ED549-9729-C2BF-C8C3-B2D7001172DA}"/>
              </a:ext>
            </a:extLst>
          </p:cNvPr>
          <p:cNvSpPr txBox="1"/>
          <p:nvPr/>
        </p:nvSpPr>
        <p:spPr>
          <a:xfrm>
            <a:off x="841829" y="158806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298160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읽기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29488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89F95-6301-C6F4-A278-98FE22323BFD}"/>
              </a:ext>
            </a:extLst>
          </p:cNvPr>
          <p:cNvSpPr txBox="1"/>
          <p:nvPr/>
        </p:nvSpPr>
        <p:spPr>
          <a:xfrm>
            <a:off x="624114" y="566678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AF7FA-130C-D3D4-0E7B-69F8BAAA8D29}"/>
              </a:ext>
            </a:extLst>
          </p:cNvPr>
          <p:cNvSpPr txBox="1"/>
          <p:nvPr/>
        </p:nvSpPr>
        <p:spPr>
          <a:xfrm>
            <a:off x="624114" y="3583524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25689-E024-7290-92E0-F51B8B948763}"/>
              </a:ext>
            </a:extLst>
          </p:cNvPr>
          <p:cNvSpPr txBox="1"/>
          <p:nvPr/>
        </p:nvSpPr>
        <p:spPr>
          <a:xfrm>
            <a:off x="6742536" y="2576022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E5956-B2C6-7BE5-087F-0AA3D9A9F464}"/>
              </a:ext>
            </a:extLst>
          </p:cNvPr>
          <p:cNvSpPr txBox="1"/>
          <p:nvPr/>
        </p:nvSpPr>
        <p:spPr>
          <a:xfrm>
            <a:off x="6742536" y="5589068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990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8171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924E5-2341-C2FF-5941-978231685C7B}"/>
              </a:ext>
            </a:extLst>
          </p:cNvPr>
          <p:cNvSpPr txBox="1"/>
          <p:nvPr/>
        </p:nvSpPr>
        <p:spPr>
          <a:xfrm>
            <a:off x="348342" y="335845"/>
            <a:ext cx="979714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쓰기가 정상적으로 되는지 테스트 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succeed'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C7A02-BABE-7D00-0BA8-9CF808EEA280}"/>
              </a:ext>
            </a:extLst>
          </p:cNvPr>
          <p:cNvSpPr txBox="1"/>
          <p:nvPr/>
        </p:nvSpPr>
        <p:spPr>
          <a:xfrm>
            <a:off x="7698881" y="2854257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57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9325</TotalTime>
  <Words>9370</Words>
  <Application>Microsoft Office PowerPoint</Application>
  <PresentationFormat>와이드스크린</PresentationFormat>
  <Paragraphs>1387</Paragraphs>
  <Slides>249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249</vt:i4>
      </vt:variant>
    </vt:vector>
  </HeadingPairs>
  <TitlesOfParts>
    <vt:vector size="257" baseType="lpstr">
      <vt:lpstr>나눔스퀘어 Bold</vt:lpstr>
      <vt:lpstr>나눔스퀘어 ExtraBold</vt:lpstr>
      <vt:lpstr>Consolas</vt:lpstr>
      <vt:lpstr>나눔스퀘어_ac Bold</vt:lpstr>
      <vt:lpstr>맑은 고딕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패키지 관리 시작하기!</vt:lpstr>
      <vt:lpstr>Package.json 파일 알아보기!</vt:lpstr>
      <vt:lpstr>Package 설치하기!</vt:lpstr>
      <vt:lpstr>Package 삭제하기</vt:lpstr>
      <vt:lpstr>Package.json 만 활용하기!</vt:lpstr>
      <vt:lpstr>PowerPoint 프레젠테이션</vt:lpstr>
      <vt:lpstr>PowerPoint 프레젠테이션</vt:lpstr>
      <vt:lpstr>PowerPoint 프레젠테이션</vt:lpstr>
      <vt:lpstr>PowerPoint 프레젠테이션</vt:lpstr>
      <vt:lpstr>Typescript 적용</vt:lpstr>
      <vt:lpstr>PowerPoint 프레젠테이션</vt:lpstr>
      <vt:lpstr>Node &amp; Typescript!</vt:lpstr>
      <vt:lpstr>PowerPoint 프레젠테이션</vt:lpstr>
      <vt:lpstr>PowerPoint 프레젠테이션</vt:lpstr>
      <vt:lpstr>PowerPoint 프레젠테이션</vt:lpstr>
      <vt:lpstr>Express  서버 구축</vt:lpstr>
      <vt:lpstr>PowerPoint 프레젠테이션</vt:lpstr>
      <vt:lpstr>PowerPoint 프레젠테이션</vt:lpstr>
      <vt:lpstr>PowerPoint 프레젠테이션</vt:lpstr>
      <vt:lpstr>JSON?  JavaScript Object Notation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Callback!!</vt:lpstr>
      <vt:lpstr>PowerPoint 프레젠테이션</vt:lpstr>
      <vt:lpstr>Callback!!</vt:lpstr>
      <vt:lpstr>PowerPoint 프레젠테이션</vt:lpstr>
      <vt:lpstr>Callback!!</vt:lpstr>
      <vt:lpstr>PowerPoint 프레젠테이션</vt:lpstr>
      <vt:lpstr>Callback!!</vt:lpstr>
      <vt:lpstr>PowerPoint 프레젠테이션</vt:lpstr>
      <vt:lpstr>PowerPoint 프레젠테이션</vt:lpstr>
      <vt:lpstr>Callback!!</vt:lpstr>
      <vt:lpstr>PowerPoint 프레젠테이션</vt:lpstr>
      <vt:lpstr>이런 것도!? 가능!!</vt:lpstr>
      <vt:lpstr>그렇다면!? (1)</vt:lpstr>
      <vt:lpstr>꼭 선언된 함수만 불러야 하나?</vt:lpstr>
      <vt:lpstr>꼭 선언된 함수만 불러야 하나?</vt:lpstr>
      <vt:lpstr>그렇다면!? (2)</vt:lpstr>
      <vt:lpstr>결과 값을 전달하기!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Callback 은 즉시 만들어서 전달 가능!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콜백 지옥?</vt:lpstr>
      <vt:lpstr>콜백 지옥?</vt:lpstr>
      <vt:lpstr>콜백 지옥? 그게 뭐죠?</vt:lpstr>
      <vt:lpstr>PowerPoint 프레젠테이션</vt:lpstr>
      <vt:lpstr>PowerPoint 프레젠테이션</vt:lpstr>
      <vt:lpstr>PowerPoint 프레젠테이션</vt:lpstr>
      <vt:lpstr>PowerPoint 프레젠테이션</vt:lpstr>
      <vt:lpstr>File-system 은 Node 의 기본 모듈 입니다!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File-system 과 비동기 프로그래밍</vt:lpstr>
      <vt:lpstr>PowerPoint 프레젠테이션</vt:lpstr>
      <vt:lpstr>File-system 과 비동기 프로그래밍 </vt:lpstr>
      <vt:lpstr>PowerPoint 프레젠테이션</vt:lpstr>
      <vt:lpstr>File-system 과 비동기 프로그래밍 </vt:lpstr>
      <vt:lpstr>PowerPoint 프레젠테이션</vt:lpstr>
      <vt:lpstr>Callback 지옥으로 구현하기!</vt:lpstr>
      <vt:lpstr>PowerPoint 프레젠테이션</vt:lpstr>
      <vt:lpstr>PowerPoint 프레젠테이션</vt:lpstr>
      <vt:lpstr>Callback 지옥으로 구현하기!</vt:lpstr>
      <vt:lpstr>PowerPoint 프레젠테이션</vt:lpstr>
      <vt:lpstr>PowerPoint 프레젠테이션</vt:lpstr>
      <vt:lpstr>Promise!</vt:lpstr>
      <vt:lpstr>Promise!</vt:lpstr>
      <vt:lpstr>PowerPoint 프레젠테이션</vt:lpstr>
      <vt:lpstr>PowerPoint 프레젠테이션</vt:lpstr>
      <vt:lpstr>PowerPoint 프레젠테이션</vt:lpstr>
      <vt:lpstr>PowerPoint 프레젠테이션</vt:lpstr>
      <vt:lpstr>콜백 지옥을 Promise 로 변경 하기</vt:lpstr>
      <vt:lpstr>PowerPoint 프레젠테이션</vt:lpstr>
      <vt:lpstr>PowerPoint 프레젠테이션</vt:lpstr>
      <vt:lpstr>최신 기술인 Async, Await 도 적용!</vt:lpstr>
      <vt:lpstr>Async, Await 도 적용!</vt:lpstr>
      <vt:lpstr>PowerPoint 프레젠테이션</vt:lpstr>
      <vt:lpstr>PowerPoint 프레젠테이션</vt:lpstr>
      <vt:lpstr>PowerPoint 프레젠테이션</vt:lpstr>
      <vt:lpstr>Syntactic Sugar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Postman</vt:lpstr>
      <vt:lpstr>PowerPoint 프레젠테이션</vt:lpstr>
      <vt:lpstr>PowerPoint 프레젠테이션</vt:lpstr>
      <vt:lpstr>PowerPoint 프레젠테이션</vt:lpstr>
      <vt:lpstr>Middleware 가 뭐죠?</vt:lpstr>
      <vt:lpstr>Middleware 사용하기!</vt:lpstr>
      <vt:lpstr>PowerPoint 프레젠테이션</vt:lpstr>
      <vt:lpstr>Middleware 사용하기, Next(?)</vt:lpstr>
      <vt:lpstr>PowerPoint 프레젠테이션</vt:lpstr>
      <vt:lpstr>Middleware 사용하기, Next(?)</vt:lpstr>
      <vt:lpstr>PowerPoint 프레젠테이션</vt:lpstr>
      <vt:lpstr>Middleware 사용하기, Next(?)</vt:lpstr>
      <vt:lpstr>PowerPoint 프레젠테이션</vt:lpstr>
      <vt:lpstr>Promise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HTTP Status</vt:lpstr>
      <vt:lpstr>PowerPoint 프레젠테이션</vt:lpstr>
      <vt:lpstr>PowerPoint 프레젠테이션</vt:lpstr>
      <vt:lpstr>백엔드 데이터 요청!</vt:lpstr>
      <vt:lpstr>PowerPoint 프레젠테이션</vt:lpstr>
      <vt:lpstr>PowerPoint 프레젠테이션</vt:lpstr>
      <vt:lpstr>PowerPoint 프레젠테이션</vt:lpstr>
      <vt:lpstr>URL 로 Data 를 받는 방법, Params</vt:lpstr>
      <vt:lpstr>PowerPoint 프레젠테이션</vt:lpstr>
      <vt:lpstr>URL 로 Data 를 받는 방법, Params</vt:lpstr>
      <vt:lpstr>PowerPoint 프레젠테이션</vt:lpstr>
      <vt:lpstr>URL 로 Data 를 받는 방법, Params</vt:lpstr>
      <vt:lpstr>PowerPoint 프레젠테이션</vt:lpstr>
      <vt:lpstr>PowerPoint 프레젠테이션</vt:lpstr>
      <vt:lpstr>URL 로 Data 를 받는 방법, Query</vt:lpstr>
      <vt:lpstr>PowerPoint 프레젠테이션</vt:lpstr>
      <vt:lpstr>실습, req.params 와 req.query</vt:lpstr>
      <vt:lpstr>PowerPoint 프레젠테이션</vt:lpstr>
      <vt:lpstr>API Routing</vt:lpstr>
      <vt:lpstr>PowerPoint 프레젠테이션</vt:lpstr>
      <vt:lpstr>PowerPoint 프레젠테이션</vt:lpstr>
      <vt:lpstr>PowerPoint 프레젠테이션</vt:lpstr>
      <vt:lpstr>Express Router</vt:lpstr>
      <vt:lpstr>PowerPoint 프레젠테이션</vt:lpstr>
      <vt:lpstr>PowerPoint 프레젠테이션</vt:lpstr>
      <vt:lpstr>Express 를 이용해서 간단한 API 만들기</vt:lpstr>
      <vt:lpstr>회원 목록 보여주기 API</vt:lpstr>
      <vt:lpstr>특정 회원 정보 보여주기 API</vt:lpstr>
      <vt:lpstr>PowerPoint 프레젠테이션</vt:lpstr>
      <vt:lpstr>회원 추가하기 API</vt:lpstr>
      <vt:lpstr>PowerPoint 프레젠테이션</vt:lpstr>
      <vt:lpstr>실습, 회원 수정 – 삭제 API 만들기!</vt:lpstr>
      <vt:lpstr>PowerPoint 프레젠테이션</vt:lpstr>
      <vt:lpstr>PowerPoint 프레젠테이션</vt:lpstr>
      <vt:lpstr>PowerPoint 프레젠테이션</vt:lpstr>
      <vt:lpstr>PowerPoint 프레젠테이션</vt:lpstr>
      <vt:lpstr>서버에서 받은 데이터로 어떻게 그리죠?</vt:lpstr>
      <vt:lpstr>그렇다다면...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View Engine 세팅!</vt:lpstr>
      <vt:lpstr>Index.ejs 파일 만들고 연결하기</vt:lpstr>
      <vt:lpstr>PowerPoint 프레젠테이션</vt:lpstr>
      <vt:lpstr>동적 웹 시작하기!</vt:lpstr>
      <vt:lpstr>PowerPoint 프레젠테이션</vt:lpstr>
      <vt:lpstr>PowerPoint 프레젠테이션</vt:lpstr>
      <vt:lpstr>If / for 문 사용하기</vt:lpstr>
      <vt:lpstr>PowerPoint 프레젠테이션</vt:lpstr>
      <vt:lpstr>아... 그런데 좀 보기가 좀 그렇죠?</vt:lpstr>
      <vt:lpstr>아... 그런데 좀 보기가 좀 그렇죠?</vt:lpstr>
      <vt:lpstr>PowerPoint 프레젠테이션</vt:lpstr>
      <vt:lpstr>실습, 데이터에 email 필드를 추가!</vt:lpstr>
      <vt:lpstr>PowerPoint 프레젠테이션</vt:lpstr>
      <vt:lpstr>Index.ejs 파일에 CSS 를 적용해 봅시다!</vt:lpstr>
      <vt:lpstr>CSS 적용이 안되네요!?</vt:lpstr>
      <vt:lpstr>에러 메시지를 봅시다!</vt:lpstr>
      <vt:lpstr>그래도 안되네요!?</vt:lpstr>
      <vt:lpstr>그래도 안되네요!?</vt:lpstr>
      <vt:lpstr>PowerPoint 프레젠테이션</vt:lpstr>
      <vt:lpstr>Static</vt:lpstr>
      <vt:lpstr>Static</vt:lpstr>
      <vt:lpstr>Static</vt:lpstr>
      <vt:lpstr>Static</vt:lpstr>
      <vt:lpstr>PowerPoint 프레젠테이션</vt:lpstr>
      <vt:lpstr>Express 기본 폴더 구조</vt:lpstr>
      <vt:lpstr>Express 기본 폴더 구조</vt:lpstr>
      <vt:lpstr>PowerPoint 프레젠테이션</vt:lpstr>
      <vt:lpstr>PowerPoint 프레젠테이션</vt:lpstr>
      <vt:lpstr>PowerPoint 프레젠테이션</vt:lpstr>
      <vt:lpstr>Public 폴더 설정</vt:lpstr>
      <vt:lpstr>Public 폴더 설정</vt:lpstr>
      <vt:lpstr>실습, public/images 적용</vt:lpstr>
      <vt:lpstr>PowerPoint 프레젠테이션</vt:lpstr>
      <vt:lpstr>기능을 파일로 분리하기</vt:lpstr>
      <vt:lpstr>Routes/users.js</vt:lpstr>
      <vt:lpstr>모듈 빼기, 가져오기</vt:lpstr>
      <vt:lpstr>Index 는 메인 페이지에서 사용!</vt:lpstr>
      <vt:lpstr>App.js 처리!</vt:lpstr>
      <vt:lpstr>실습, index 페이지 라우팅!</vt:lpstr>
      <vt:lpstr>PowerPoint 프레젠테이션</vt:lpstr>
      <vt:lpstr>Error 핸들링</vt:lpstr>
      <vt:lpstr>Error 던지기!</vt:lpstr>
      <vt:lpstr>Error 던지기!</vt:lpstr>
      <vt:lpstr>App.js 에서 에러 핸들링!</vt:lpstr>
      <vt:lpstr>App.js 에서 에러 핸들링!</vt:lpstr>
      <vt:lpstr>PowerPoint 프레젠테이션</vt:lpstr>
      <vt:lpstr>프론트의 form 으로 백에게 데이터 보내기!</vt:lpstr>
      <vt:lpstr>PowerPoint 프레젠테이션</vt:lpstr>
      <vt:lpstr>그런데 데이터가 안들어 옵니다!</vt:lpstr>
      <vt:lpstr>이제 req.query 와 req.body 를 같이 처리!</vt:lpstr>
      <vt:lpstr>PowerPoint 프레젠테이션</vt:lpstr>
      <vt:lpstr>실습, posts 서비스 만들기!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1157</cp:revision>
  <dcterms:created xsi:type="dcterms:W3CDTF">2022-05-29T13:34:07Z</dcterms:created>
  <dcterms:modified xsi:type="dcterms:W3CDTF">2023-03-07T22:52:54Z</dcterms:modified>
</cp:coreProperties>
</file>